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336" r:id="rId3"/>
    <p:sldId id="326" r:id="rId4"/>
    <p:sldId id="323" r:id="rId5"/>
    <p:sldId id="337" r:id="rId6"/>
    <p:sldId id="322" r:id="rId7"/>
    <p:sldId id="335" r:id="rId8"/>
    <p:sldId id="328" r:id="rId9"/>
    <p:sldId id="329" r:id="rId10"/>
    <p:sldId id="330" r:id="rId11"/>
    <p:sldId id="285" r:id="rId12"/>
    <p:sldId id="331" r:id="rId13"/>
    <p:sldId id="332" r:id="rId14"/>
    <p:sldId id="333" r:id="rId15"/>
    <p:sldId id="334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C887B"/>
    <a:srgbClr val="333333"/>
    <a:srgbClr val="FFFFFF"/>
    <a:srgbClr val="646F86"/>
    <a:srgbClr val="4D4D4D"/>
    <a:srgbClr val="0CB839"/>
    <a:srgbClr val="292929"/>
    <a:srgbClr val="000066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310CD-1AB1-4441-88FD-50EE8335E1AD}" type="doc">
      <dgm:prSet loTypeId="urn:microsoft.com/office/officeart/2005/8/layout/hList7#1" loCatId="relationship" qsTypeId="urn:microsoft.com/office/officeart/2005/8/quickstyle/simple1" qsCatId="simple" csTypeId="urn:microsoft.com/office/officeart/2005/8/colors/colorful2" csCatId="colorful" phldr="1"/>
      <dgm:spPr/>
    </dgm:pt>
    <dgm:pt modelId="{CE0F0CE6-EAC2-4C4B-A42A-E4D59FC3A64F}">
      <dgm:prSet phldrT="[Tekst]" custT="1"/>
      <dgm:spPr>
        <a:ln>
          <a:solidFill>
            <a:srgbClr val="3C887B"/>
          </a:solidFill>
        </a:ln>
      </dgm:spPr>
      <dgm:t>
        <a:bodyPr/>
        <a:lstStyle/>
        <a:p>
          <a:r>
            <a:rPr lang="pl-PL" sz="1600" b="1" i="0" smtClean="0">
              <a:solidFill>
                <a:srgbClr val="FFFFFF"/>
              </a:solidFill>
            </a:rPr>
            <a:t>Dzieci w wieku przedszkolnym</a:t>
          </a:r>
          <a:endParaRPr lang="en-US" sz="1600" b="1" i="0" dirty="0">
            <a:solidFill>
              <a:srgbClr val="FFFFFF"/>
            </a:solidFill>
          </a:endParaRPr>
        </a:p>
      </dgm:t>
    </dgm:pt>
    <dgm:pt modelId="{675C5DBF-DC98-4D96-918D-2C41C53E2E8A}" type="parTrans" cxnId="{FF516B87-BC1E-49BA-ADB1-992CEEDFA011}">
      <dgm:prSet/>
      <dgm:spPr/>
      <dgm:t>
        <a:bodyPr/>
        <a:lstStyle/>
        <a:p>
          <a:endParaRPr lang="en-US"/>
        </a:p>
      </dgm:t>
    </dgm:pt>
    <dgm:pt modelId="{76949C24-E750-445B-82D8-C50658A39793}" type="sibTrans" cxnId="{FF516B87-BC1E-49BA-ADB1-992CEEDFA011}">
      <dgm:prSet/>
      <dgm:spPr/>
      <dgm:t>
        <a:bodyPr/>
        <a:lstStyle/>
        <a:p>
          <a:endParaRPr lang="en-US"/>
        </a:p>
      </dgm:t>
    </dgm:pt>
    <dgm:pt modelId="{4E61077F-5E08-47E1-9719-1C0DF747086F}">
      <dgm:prSet phldrT="[Tekst]" custT="1"/>
      <dgm:spPr>
        <a:ln>
          <a:solidFill>
            <a:srgbClr val="3C887B"/>
          </a:solidFill>
        </a:ln>
      </dgm:spPr>
      <dgm:t>
        <a:bodyPr/>
        <a:lstStyle/>
        <a:p>
          <a:r>
            <a:rPr lang="pl-PL" sz="1600" b="1" i="0" smtClean="0">
              <a:solidFill>
                <a:srgbClr val="FFFFFF"/>
              </a:solidFill>
            </a:rPr>
            <a:t>Uczniowie klas I – III oraz IV-VI szkoły podstawowej</a:t>
          </a:r>
          <a:endParaRPr lang="en-US" sz="1600" b="1" i="0" dirty="0">
            <a:solidFill>
              <a:srgbClr val="FFFFFF"/>
            </a:solidFill>
          </a:endParaRPr>
        </a:p>
      </dgm:t>
    </dgm:pt>
    <dgm:pt modelId="{94334336-8692-4785-83A6-3654D58F9F0B}" type="parTrans" cxnId="{396DBF3E-BAC6-489C-B62B-F1AB9257B693}">
      <dgm:prSet/>
      <dgm:spPr/>
      <dgm:t>
        <a:bodyPr/>
        <a:lstStyle/>
        <a:p>
          <a:endParaRPr lang="en-US"/>
        </a:p>
      </dgm:t>
    </dgm:pt>
    <dgm:pt modelId="{C6794D0A-0D51-4EB4-BA9B-72A32453A822}" type="sibTrans" cxnId="{396DBF3E-BAC6-489C-B62B-F1AB9257B693}">
      <dgm:prSet/>
      <dgm:spPr/>
      <dgm:t>
        <a:bodyPr/>
        <a:lstStyle/>
        <a:p>
          <a:endParaRPr lang="en-US"/>
        </a:p>
      </dgm:t>
    </dgm:pt>
    <dgm:pt modelId="{C12CC533-B99B-463A-AFAB-4F06764C958D}">
      <dgm:prSet phldrT="[Tekst]" custT="1"/>
      <dgm:spPr>
        <a:ln>
          <a:solidFill>
            <a:srgbClr val="3C887B"/>
          </a:solidFill>
        </a:ln>
      </dgm:spPr>
      <dgm:t>
        <a:bodyPr/>
        <a:lstStyle/>
        <a:p>
          <a:r>
            <a:rPr lang="pl-PL" sz="1600" b="1" i="0" dirty="0" smtClean="0">
              <a:solidFill>
                <a:srgbClr val="FFFFFF"/>
              </a:solidFill>
            </a:rPr>
            <a:t>Rodzice               i opiekunowie</a:t>
          </a:r>
          <a:endParaRPr lang="en-US" sz="1600" b="1" i="0" dirty="0">
            <a:solidFill>
              <a:srgbClr val="FFFFFF"/>
            </a:solidFill>
          </a:endParaRPr>
        </a:p>
      </dgm:t>
    </dgm:pt>
    <dgm:pt modelId="{69680B97-74C0-4A25-9D44-95FDAD4F4D4D}" type="parTrans" cxnId="{E0586E4C-BCFD-482A-B413-B28BD27675C8}">
      <dgm:prSet/>
      <dgm:spPr/>
      <dgm:t>
        <a:bodyPr/>
        <a:lstStyle/>
        <a:p>
          <a:endParaRPr lang="en-US"/>
        </a:p>
      </dgm:t>
    </dgm:pt>
    <dgm:pt modelId="{159B9687-6DC2-460A-AFC3-F4526B400549}" type="sibTrans" cxnId="{E0586E4C-BCFD-482A-B413-B28BD27675C8}">
      <dgm:prSet/>
      <dgm:spPr/>
      <dgm:t>
        <a:bodyPr/>
        <a:lstStyle/>
        <a:p>
          <a:endParaRPr lang="en-US"/>
        </a:p>
      </dgm:t>
    </dgm:pt>
    <dgm:pt modelId="{4B01ECFA-A21D-452D-90A2-1E8D8F354186}">
      <dgm:prSet phldrT="[Tekst]" custT="1"/>
      <dgm:spPr>
        <a:ln>
          <a:solidFill>
            <a:srgbClr val="3C887B"/>
          </a:solidFill>
        </a:ln>
      </dgm:spPr>
      <dgm:t>
        <a:bodyPr/>
        <a:lstStyle/>
        <a:p>
          <a:r>
            <a:rPr lang="pl-PL" sz="1600" b="1" i="0" smtClean="0">
              <a:solidFill>
                <a:srgbClr val="FFFFFF"/>
              </a:solidFill>
            </a:rPr>
            <a:t>Kadra pedagogiczna</a:t>
          </a:r>
          <a:endParaRPr lang="en-US" sz="1600" b="1" i="0" dirty="0">
            <a:solidFill>
              <a:srgbClr val="FFFFFF"/>
            </a:solidFill>
          </a:endParaRPr>
        </a:p>
      </dgm:t>
    </dgm:pt>
    <dgm:pt modelId="{5962F95A-5979-43AD-8327-2EA65343FB7D}" type="parTrans" cxnId="{F8279EE6-C680-4891-9504-F614035AD3AE}">
      <dgm:prSet/>
      <dgm:spPr/>
      <dgm:t>
        <a:bodyPr/>
        <a:lstStyle/>
        <a:p>
          <a:endParaRPr lang="en-US"/>
        </a:p>
      </dgm:t>
    </dgm:pt>
    <dgm:pt modelId="{8845C18E-8DE5-4170-957B-357529682805}" type="sibTrans" cxnId="{F8279EE6-C680-4891-9504-F614035AD3AE}">
      <dgm:prSet/>
      <dgm:spPr/>
      <dgm:t>
        <a:bodyPr/>
        <a:lstStyle/>
        <a:p>
          <a:endParaRPr lang="en-US"/>
        </a:p>
      </dgm:t>
    </dgm:pt>
    <dgm:pt modelId="{1820CEEB-B2D0-4A4D-9153-2CA1B183E966}">
      <dgm:prSet phldrT="[Tekst]" custT="1"/>
      <dgm:spPr>
        <a:ln>
          <a:solidFill>
            <a:srgbClr val="3C887B"/>
          </a:solidFill>
        </a:ln>
      </dgm:spPr>
      <dgm:t>
        <a:bodyPr/>
        <a:lstStyle/>
        <a:p>
          <a:r>
            <a:rPr lang="pl-PL" sz="1600" b="1" i="0" smtClean="0">
              <a:solidFill>
                <a:srgbClr val="FFFFFF"/>
              </a:solidFill>
            </a:rPr>
            <a:t>Pielęgniarki szkolne</a:t>
          </a:r>
          <a:endParaRPr lang="en-US" sz="1600" b="1" i="0" dirty="0">
            <a:solidFill>
              <a:srgbClr val="FFFFFF"/>
            </a:solidFill>
          </a:endParaRPr>
        </a:p>
      </dgm:t>
    </dgm:pt>
    <dgm:pt modelId="{12EE7F3B-CE17-48F9-8DAE-DFCA8FDF41FB}" type="parTrans" cxnId="{CEE246BE-4129-4B34-AB0A-E717B51072D9}">
      <dgm:prSet/>
      <dgm:spPr/>
      <dgm:t>
        <a:bodyPr/>
        <a:lstStyle/>
        <a:p>
          <a:endParaRPr lang="en-US"/>
        </a:p>
      </dgm:t>
    </dgm:pt>
    <dgm:pt modelId="{DD16F167-B67D-4E89-8865-A366CA8E5CDE}" type="sibTrans" cxnId="{CEE246BE-4129-4B34-AB0A-E717B51072D9}">
      <dgm:prSet/>
      <dgm:spPr/>
      <dgm:t>
        <a:bodyPr/>
        <a:lstStyle/>
        <a:p>
          <a:endParaRPr lang="en-US"/>
        </a:p>
      </dgm:t>
    </dgm:pt>
    <dgm:pt modelId="{B2B2ADA0-E6EB-49C0-801C-6EF7C52FB8B2}" type="pres">
      <dgm:prSet presAssocID="{5DA310CD-1AB1-4441-88FD-50EE8335E1AD}" presName="Name0" presStyleCnt="0">
        <dgm:presLayoutVars>
          <dgm:dir/>
          <dgm:resizeHandles val="exact"/>
        </dgm:presLayoutVars>
      </dgm:prSet>
      <dgm:spPr/>
    </dgm:pt>
    <dgm:pt modelId="{658E3A9E-4C6A-4AA1-915C-D95F88A624E3}" type="pres">
      <dgm:prSet presAssocID="{5DA310CD-1AB1-4441-88FD-50EE8335E1AD}" presName="fgShape" presStyleLbl="fgShp" presStyleIdx="0" presStyleCnt="1"/>
      <dgm:spPr>
        <a:gradFill flip="none" rotWithShape="0">
          <a:gsLst>
            <a:gs pos="25000">
              <a:srgbClr val="3C887B">
                <a:shade val="30000"/>
                <a:satMod val="115000"/>
              </a:srgbClr>
            </a:gs>
            <a:gs pos="52000">
              <a:srgbClr val="3C887B">
                <a:shade val="67500"/>
                <a:satMod val="115000"/>
              </a:srgbClr>
            </a:gs>
            <a:gs pos="82000">
              <a:srgbClr val="3C887B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</dgm:spPr>
    </dgm:pt>
    <dgm:pt modelId="{6E00D279-9C75-44B4-AC4F-2FE5E062E986}" type="pres">
      <dgm:prSet presAssocID="{5DA310CD-1AB1-4441-88FD-50EE8335E1AD}" presName="linComp" presStyleCnt="0"/>
      <dgm:spPr/>
    </dgm:pt>
    <dgm:pt modelId="{42512F67-66C2-4566-A9A4-115E27A76C71}" type="pres">
      <dgm:prSet presAssocID="{CE0F0CE6-EAC2-4C4B-A42A-E4D59FC3A64F}" presName="compNode" presStyleCnt="0"/>
      <dgm:spPr/>
    </dgm:pt>
    <dgm:pt modelId="{CDC28241-ACEC-45C0-A4B8-B0630E0B7D6B}" type="pres">
      <dgm:prSet presAssocID="{CE0F0CE6-EAC2-4C4B-A42A-E4D59FC3A64F}" presName="bkgdShape" presStyleLbl="node1" presStyleIdx="0" presStyleCnt="5"/>
      <dgm:spPr/>
      <dgm:t>
        <a:bodyPr/>
        <a:lstStyle/>
        <a:p>
          <a:endParaRPr lang="en-US"/>
        </a:p>
      </dgm:t>
    </dgm:pt>
    <dgm:pt modelId="{53629B47-151F-4701-92DA-A62317590FBA}" type="pres">
      <dgm:prSet presAssocID="{CE0F0CE6-EAC2-4C4B-A42A-E4D59FC3A64F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05C6C-1D49-4E70-92C8-89CCAA9BD1F5}" type="pres">
      <dgm:prSet presAssocID="{CE0F0CE6-EAC2-4C4B-A42A-E4D59FC3A64F}" presName="invisiNode" presStyleLbl="node1" presStyleIdx="0" presStyleCnt="5"/>
      <dgm:spPr/>
    </dgm:pt>
    <dgm:pt modelId="{DBB8CE95-0813-4F4F-BEE4-0DE59EF48C55}" type="pres">
      <dgm:prSet presAssocID="{CE0F0CE6-EAC2-4C4B-A42A-E4D59FC3A64F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3C887B"/>
          </a:solidFill>
        </a:ln>
      </dgm:spPr>
    </dgm:pt>
    <dgm:pt modelId="{4B905898-A5D1-4087-9DBF-1CC69EB9FB1D}" type="pres">
      <dgm:prSet presAssocID="{76949C24-E750-445B-82D8-C50658A3979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04EE563-D919-496D-8D30-56CE8FDED90E}" type="pres">
      <dgm:prSet presAssocID="{4E61077F-5E08-47E1-9719-1C0DF747086F}" presName="compNode" presStyleCnt="0"/>
      <dgm:spPr/>
    </dgm:pt>
    <dgm:pt modelId="{FEE92B16-F23A-40D4-AED4-0EFEF677254C}" type="pres">
      <dgm:prSet presAssocID="{4E61077F-5E08-47E1-9719-1C0DF747086F}" presName="bkgdShape" presStyleLbl="node1" presStyleIdx="1" presStyleCnt="5"/>
      <dgm:spPr/>
      <dgm:t>
        <a:bodyPr/>
        <a:lstStyle/>
        <a:p>
          <a:endParaRPr lang="en-US"/>
        </a:p>
      </dgm:t>
    </dgm:pt>
    <dgm:pt modelId="{769B2E74-2FD1-45B1-939A-44B3ECD182CC}" type="pres">
      <dgm:prSet presAssocID="{4E61077F-5E08-47E1-9719-1C0DF747086F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2D9E5-B88B-40D6-92C9-B811C9332CB7}" type="pres">
      <dgm:prSet presAssocID="{4E61077F-5E08-47E1-9719-1C0DF747086F}" presName="invisiNode" presStyleLbl="node1" presStyleIdx="1" presStyleCnt="5"/>
      <dgm:spPr/>
    </dgm:pt>
    <dgm:pt modelId="{677DDD34-00B0-457E-B864-A3F03DF43171}" type="pres">
      <dgm:prSet presAssocID="{4E61077F-5E08-47E1-9719-1C0DF747086F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3C887B"/>
          </a:solidFill>
        </a:ln>
      </dgm:spPr>
    </dgm:pt>
    <dgm:pt modelId="{84468D87-46FC-4C39-A86D-561B3ED25C2A}" type="pres">
      <dgm:prSet presAssocID="{C6794D0A-0D51-4EB4-BA9B-72A32453A82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A246155-F87A-4F07-8BCB-626783C3C44A}" type="pres">
      <dgm:prSet presAssocID="{C12CC533-B99B-463A-AFAB-4F06764C958D}" presName="compNode" presStyleCnt="0"/>
      <dgm:spPr/>
    </dgm:pt>
    <dgm:pt modelId="{12FF6183-E805-4FCF-B5FD-EADF5E8DE7D9}" type="pres">
      <dgm:prSet presAssocID="{C12CC533-B99B-463A-AFAB-4F06764C958D}" presName="bkgdShape" presStyleLbl="node1" presStyleIdx="2" presStyleCnt="5"/>
      <dgm:spPr/>
      <dgm:t>
        <a:bodyPr/>
        <a:lstStyle/>
        <a:p>
          <a:endParaRPr lang="en-US"/>
        </a:p>
      </dgm:t>
    </dgm:pt>
    <dgm:pt modelId="{EB66505B-F120-4352-A198-78A1432A2447}" type="pres">
      <dgm:prSet presAssocID="{C12CC533-B99B-463A-AFAB-4F06764C958D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9EC96-5C66-42EA-A9F0-D1B665CB76C1}" type="pres">
      <dgm:prSet presAssocID="{C12CC533-B99B-463A-AFAB-4F06764C958D}" presName="invisiNode" presStyleLbl="node1" presStyleIdx="2" presStyleCnt="5"/>
      <dgm:spPr/>
    </dgm:pt>
    <dgm:pt modelId="{3CA0C398-0105-4C00-BB1F-BFC9BFA296FD}" type="pres">
      <dgm:prSet presAssocID="{C12CC533-B99B-463A-AFAB-4F06764C958D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3C887B"/>
          </a:solidFill>
        </a:ln>
      </dgm:spPr>
    </dgm:pt>
    <dgm:pt modelId="{24C5ACF5-A508-4DA5-931E-25EFD530137C}" type="pres">
      <dgm:prSet presAssocID="{159B9687-6DC2-460A-AFC3-F4526B40054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D1A7B67-197B-4D48-BB82-89FBFD6026B3}" type="pres">
      <dgm:prSet presAssocID="{4B01ECFA-A21D-452D-90A2-1E8D8F354186}" presName="compNode" presStyleCnt="0"/>
      <dgm:spPr/>
    </dgm:pt>
    <dgm:pt modelId="{9E6E0D14-FFA3-4162-B6F1-BFD9A30B4316}" type="pres">
      <dgm:prSet presAssocID="{4B01ECFA-A21D-452D-90A2-1E8D8F354186}" presName="bkgdShape" presStyleLbl="node1" presStyleIdx="3" presStyleCnt="5"/>
      <dgm:spPr/>
      <dgm:t>
        <a:bodyPr/>
        <a:lstStyle/>
        <a:p>
          <a:endParaRPr lang="en-US"/>
        </a:p>
      </dgm:t>
    </dgm:pt>
    <dgm:pt modelId="{B3B7E5FD-181E-40A6-9075-E70F0873BE63}" type="pres">
      <dgm:prSet presAssocID="{4B01ECFA-A21D-452D-90A2-1E8D8F354186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61B35-B26B-491B-9E41-A881E0A9DB2F}" type="pres">
      <dgm:prSet presAssocID="{4B01ECFA-A21D-452D-90A2-1E8D8F354186}" presName="invisiNode" presStyleLbl="node1" presStyleIdx="3" presStyleCnt="5"/>
      <dgm:spPr/>
    </dgm:pt>
    <dgm:pt modelId="{524826F4-FB55-44C0-B750-3A7F3B79649F}" type="pres">
      <dgm:prSet presAssocID="{4B01ECFA-A21D-452D-90A2-1E8D8F354186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3C887B"/>
          </a:solidFill>
        </a:ln>
      </dgm:spPr>
    </dgm:pt>
    <dgm:pt modelId="{122BFD07-EE97-442C-9A70-501F04BB5805}" type="pres">
      <dgm:prSet presAssocID="{8845C18E-8DE5-4170-957B-35752968280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77CB93B-DCFA-48A6-910F-C82B9BBB8B72}" type="pres">
      <dgm:prSet presAssocID="{1820CEEB-B2D0-4A4D-9153-2CA1B183E966}" presName="compNode" presStyleCnt="0"/>
      <dgm:spPr/>
    </dgm:pt>
    <dgm:pt modelId="{B2208691-644E-446F-B654-48C8D9F6A7D3}" type="pres">
      <dgm:prSet presAssocID="{1820CEEB-B2D0-4A4D-9153-2CA1B183E966}" presName="bkgdShape" presStyleLbl="node1" presStyleIdx="4" presStyleCnt="5"/>
      <dgm:spPr/>
      <dgm:t>
        <a:bodyPr/>
        <a:lstStyle/>
        <a:p>
          <a:endParaRPr lang="en-US"/>
        </a:p>
      </dgm:t>
    </dgm:pt>
    <dgm:pt modelId="{783F90BE-45EC-4D55-BE9D-451A23F90385}" type="pres">
      <dgm:prSet presAssocID="{1820CEEB-B2D0-4A4D-9153-2CA1B183E966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8B699-8CB5-40EA-BD3C-1D26CAC3668D}" type="pres">
      <dgm:prSet presAssocID="{1820CEEB-B2D0-4A4D-9153-2CA1B183E966}" presName="invisiNode" presStyleLbl="node1" presStyleIdx="4" presStyleCnt="5"/>
      <dgm:spPr/>
    </dgm:pt>
    <dgm:pt modelId="{B00C2FC8-8E3D-4B35-B461-F1E1CB9FB573}" type="pres">
      <dgm:prSet presAssocID="{1820CEEB-B2D0-4A4D-9153-2CA1B183E966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rgbClr val="3C887B"/>
          </a:solidFill>
        </a:ln>
      </dgm:spPr>
    </dgm:pt>
  </dgm:ptLst>
  <dgm:cxnLst>
    <dgm:cxn modelId="{5C7D7973-F9B9-474A-9F16-0E894C7F795F}" type="presOf" srcId="{4B01ECFA-A21D-452D-90A2-1E8D8F354186}" destId="{B3B7E5FD-181E-40A6-9075-E70F0873BE63}" srcOrd="1" destOrd="0" presId="urn:microsoft.com/office/officeart/2005/8/layout/hList7#1"/>
    <dgm:cxn modelId="{1CE4825D-0713-459D-904A-F4E03B2A49EB}" type="presOf" srcId="{1820CEEB-B2D0-4A4D-9153-2CA1B183E966}" destId="{B2208691-644E-446F-B654-48C8D9F6A7D3}" srcOrd="0" destOrd="0" presId="urn:microsoft.com/office/officeart/2005/8/layout/hList7#1"/>
    <dgm:cxn modelId="{DA1CB945-C9BA-4023-AC10-35E271282155}" type="presOf" srcId="{5DA310CD-1AB1-4441-88FD-50EE8335E1AD}" destId="{B2B2ADA0-E6EB-49C0-801C-6EF7C52FB8B2}" srcOrd="0" destOrd="0" presId="urn:microsoft.com/office/officeart/2005/8/layout/hList7#1"/>
    <dgm:cxn modelId="{587261F1-5607-4D03-8FA5-A70B94852C2E}" type="presOf" srcId="{76949C24-E750-445B-82D8-C50658A39793}" destId="{4B905898-A5D1-4087-9DBF-1CC69EB9FB1D}" srcOrd="0" destOrd="0" presId="urn:microsoft.com/office/officeart/2005/8/layout/hList7#1"/>
    <dgm:cxn modelId="{E0586E4C-BCFD-482A-B413-B28BD27675C8}" srcId="{5DA310CD-1AB1-4441-88FD-50EE8335E1AD}" destId="{C12CC533-B99B-463A-AFAB-4F06764C958D}" srcOrd="2" destOrd="0" parTransId="{69680B97-74C0-4A25-9D44-95FDAD4F4D4D}" sibTransId="{159B9687-6DC2-460A-AFC3-F4526B400549}"/>
    <dgm:cxn modelId="{0EAC829F-F56B-40D6-9A01-F9D6100AB4AE}" type="presOf" srcId="{4E61077F-5E08-47E1-9719-1C0DF747086F}" destId="{FEE92B16-F23A-40D4-AED4-0EFEF677254C}" srcOrd="0" destOrd="0" presId="urn:microsoft.com/office/officeart/2005/8/layout/hList7#1"/>
    <dgm:cxn modelId="{520AB306-89C5-449F-82B1-5712C846C2C7}" type="presOf" srcId="{CE0F0CE6-EAC2-4C4B-A42A-E4D59FC3A64F}" destId="{CDC28241-ACEC-45C0-A4B8-B0630E0B7D6B}" srcOrd="0" destOrd="0" presId="urn:microsoft.com/office/officeart/2005/8/layout/hList7#1"/>
    <dgm:cxn modelId="{AA226B29-9162-4E15-8213-AB4A8871A8FA}" type="presOf" srcId="{159B9687-6DC2-460A-AFC3-F4526B400549}" destId="{24C5ACF5-A508-4DA5-931E-25EFD530137C}" srcOrd="0" destOrd="0" presId="urn:microsoft.com/office/officeart/2005/8/layout/hList7#1"/>
    <dgm:cxn modelId="{CEE246BE-4129-4B34-AB0A-E717B51072D9}" srcId="{5DA310CD-1AB1-4441-88FD-50EE8335E1AD}" destId="{1820CEEB-B2D0-4A4D-9153-2CA1B183E966}" srcOrd="4" destOrd="0" parTransId="{12EE7F3B-CE17-48F9-8DAE-DFCA8FDF41FB}" sibTransId="{DD16F167-B67D-4E89-8865-A366CA8E5CDE}"/>
    <dgm:cxn modelId="{3B882399-968C-45E7-B170-67085AF0D75F}" type="presOf" srcId="{C12CC533-B99B-463A-AFAB-4F06764C958D}" destId="{EB66505B-F120-4352-A198-78A1432A2447}" srcOrd="1" destOrd="0" presId="urn:microsoft.com/office/officeart/2005/8/layout/hList7#1"/>
    <dgm:cxn modelId="{2341C678-2DFF-4D7C-B901-93BB8850BB50}" type="presOf" srcId="{1820CEEB-B2D0-4A4D-9153-2CA1B183E966}" destId="{783F90BE-45EC-4D55-BE9D-451A23F90385}" srcOrd="1" destOrd="0" presId="urn:microsoft.com/office/officeart/2005/8/layout/hList7#1"/>
    <dgm:cxn modelId="{396DBF3E-BAC6-489C-B62B-F1AB9257B693}" srcId="{5DA310CD-1AB1-4441-88FD-50EE8335E1AD}" destId="{4E61077F-5E08-47E1-9719-1C0DF747086F}" srcOrd="1" destOrd="0" parTransId="{94334336-8692-4785-83A6-3654D58F9F0B}" sibTransId="{C6794D0A-0D51-4EB4-BA9B-72A32453A822}"/>
    <dgm:cxn modelId="{051E7ED4-B5CE-40BA-9F3A-53BF95636A6C}" type="presOf" srcId="{8845C18E-8DE5-4170-957B-357529682805}" destId="{122BFD07-EE97-442C-9A70-501F04BB5805}" srcOrd="0" destOrd="0" presId="urn:microsoft.com/office/officeart/2005/8/layout/hList7#1"/>
    <dgm:cxn modelId="{846B186B-E37C-4917-B615-EE21BDADAD03}" type="presOf" srcId="{CE0F0CE6-EAC2-4C4B-A42A-E4D59FC3A64F}" destId="{53629B47-151F-4701-92DA-A62317590FBA}" srcOrd="1" destOrd="0" presId="urn:microsoft.com/office/officeart/2005/8/layout/hList7#1"/>
    <dgm:cxn modelId="{1A39ED93-5C32-40B2-A87D-4884504236ED}" type="presOf" srcId="{4E61077F-5E08-47E1-9719-1C0DF747086F}" destId="{769B2E74-2FD1-45B1-939A-44B3ECD182CC}" srcOrd="1" destOrd="0" presId="urn:microsoft.com/office/officeart/2005/8/layout/hList7#1"/>
    <dgm:cxn modelId="{0631B1B0-0795-494D-9483-E167BD23013B}" type="presOf" srcId="{4B01ECFA-A21D-452D-90A2-1E8D8F354186}" destId="{9E6E0D14-FFA3-4162-B6F1-BFD9A30B4316}" srcOrd="0" destOrd="0" presId="urn:microsoft.com/office/officeart/2005/8/layout/hList7#1"/>
    <dgm:cxn modelId="{9EA9FA21-97D6-4038-95D4-7663D3515AA5}" type="presOf" srcId="{C6794D0A-0D51-4EB4-BA9B-72A32453A822}" destId="{84468D87-46FC-4C39-A86D-561B3ED25C2A}" srcOrd="0" destOrd="0" presId="urn:microsoft.com/office/officeart/2005/8/layout/hList7#1"/>
    <dgm:cxn modelId="{384CBC62-7144-4934-B1E9-172720FCD78E}" type="presOf" srcId="{C12CC533-B99B-463A-AFAB-4F06764C958D}" destId="{12FF6183-E805-4FCF-B5FD-EADF5E8DE7D9}" srcOrd="0" destOrd="0" presId="urn:microsoft.com/office/officeart/2005/8/layout/hList7#1"/>
    <dgm:cxn modelId="{F8279EE6-C680-4891-9504-F614035AD3AE}" srcId="{5DA310CD-1AB1-4441-88FD-50EE8335E1AD}" destId="{4B01ECFA-A21D-452D-90A2-1E8D8F354186}" srcOrd="3" destOrd="0" parTransId="{5962F95A-5979-43AD-8327-2EA65343FB7D}" sibTransId="{8845C18E-8DE5-4170-957B-357529682805}"/>
    <dgm:cxn modelId="{FF516B87-BC1E-49BA-ADB1-992CEEDFA011}" srcId="{5DA310CD-1AB1-4441-88FD-50EE8335E1AD}" destId="{CE0F0CE6-EAC2-4C4B-A42A-E4D59FC3A64F}" srcOrd="0" destOrd="0" parTransId="{675C5DBF-DC98-4D96-918D-2C41C53E2E8A}" sibTransId="{76949C24-E750-445B-82D8-C50658A39793}"/>
    <dgm:cxn modelId="{92471704-B872-4FA7-824C-828BD7FC0771}" type="presParOf" srcId="{B2B2ADA0-E6EB-49C0-801C-6EF7C52FB8B2}" destId="{658E3A9E-4C6A-4AA1-915C-D95F88A624E3}" srcOrd="0" destOrd="0" presId="urn:microsoft.com/office/officeart/2005/8/layout/hList7#1"/>
    <dgm:cxn modelId="{88320690-4B4E-4EA4-8C04-863A28955BA9}" type="presParOf" srcId="{B2B2ADA0-E6EB-49C0-801C-6EF7C52FB8B2}" destId="{6E00D279-9C75-44B4-AC4F-2FE5E062E986}" srcOrd="1" destOrd="0" presId="urn:microsoft.com/office/officeart/2005/8/layout/hList7#1"/>
    <dgm:cxn modelId="{0C0FFE01-0C72-4AB9-904B-7F4882CD2415}" type="presParOf" srcId="{6E00D279-9C75-44B4-AC4F-2FE5E062E986}" destId="{42512F67-66C2-4566-A9A4-115E27A76C71}" srcOrd="0" destOrd="0" presId="urn:microsoft.com/office/officeart/2005/8/layout/hList7#1"/>
    <dgm:cxn modelId="{E3AC6AAC-F52A-4675-A346-39AECF50D67C}" type="presParOf" srcId="{42512F67-66C2-4566-A9A4-115E27A76C71}" destId="{CDC28241-ACEC-45C0-A4B8-B0630E0B7D6B}" srcOrd="0" destOrd="0" presId="urn:microsoft.com/office/officeart/2005/8/layout/hList7#1"/>
    <dgm:cxn modelId="{89CC01DA-ED2F-4F19-9410-FD1013038909}" type="presParOf" srcId="{42512F67-66C2-4566-A9A4-115E27A76C71}" destId="{53629B47-151F-4701-92DA-A62317590FBA}" srcOrd="1" destOrd="0" presId="urn:microsoft.com/office/officeart/2005/8/layout/hList7#1"/>
    <dgm:cxn modelId="{5D934364-3231-46D0-8754-3F33A2ED9866}" type="presParOf" srcId="{42512F67-66C2-4566-A9A4-115E27A76C71}" destId="{1A905C6C-1D49-4E70-92C8-89CCAA9BD1F5}" srcOrd="2" destOrd="0" presId="urn:microsoft.com/office/officeart/2005/8/layout/hList7#1"/>
    <dgm:cxn modelId="{561EBCD0-C441-4469-A527-A736817D3F50}" type="presParOf" srcId="{42512F67-66C2-4566-A9A4-115E27A76C71}" destId="{DBB8CE95-0813-4F4F-BEE4-0DE59EF48C55}" srcOrd="3" destOrd="0" presId="urn:microsoft.com/office/officeart/2005/8/layout/hList7#1"/>
    <dgm:cxn modelId="{5A451738-AB79-49EC-8FEA-CA243170C353}" type="presParOf" srcId="{6E00D279-9C75-44B4-AC4F-2FE5E062E986}" destId="{4B905898-A5D1-4087-9DBF-1CC69EB9FB1D}" srcOrd="1" destOrd="0" presId="urn:microsoft.com/office/officeart/2005/8/layout/hList7#1"/>
    <dgm:cxn modelId="{F4C61397-16CD-47D6-9CD3-92C6EB731872}" type="presParOf" srcId="{6E00D279-9C75-44B4-AC4F-2FE5E062E986}" destId="{604EE563-D919-496D-8D30-56CE8FDED90E}" srcOrd="2" destOrd="0" presId="urn:microsoft.com/office/officeart/2005/8/layout/hList7#1"/>
    <dgm:cxn modelId="{7B6AC070-2620-43D6-82B1-4E79158BD609}" type="presParOf" srcId="{604EE563-D919-496D-8D30-56CE8FDED90E}" destId="{FEE92B16-F23A-40D4-AED4-0EFEF677254C}" srcOrd="0" destOrd="0" presId="urn:microsoft.com/office/officeart/2005/8/layout/hList7#1"/>
    <dgm:cxn modelId="{DD4CAF5A-BABF-45E9-BC25-556F1B89CB7C}" type="presParOf" srcId="{604EE563-D919-496D-8D30-56CE8FDED90E}" destId="{769B2E74-2FD1-45B1-939A-44B3ECD182CC}" srcOrd="1" destOrd="0" presId="urn:microsoft.com/office/officeart/2005/8/layout/hList7#1"/>
    <dgm:cxn modelId="{894A3472-BA70-42D6-98EE-8EDCB3F32E8E}" type="presParOf" srcId="{604EE563-D919-496D-8D30-56CE8FDED90E}" destId="{E662D9E5-B88B-40D6-92C9-B811C9332CB7}" srcOrd="2" destOrd="0" presId="urn:microsoft.com/office/officeart/2005/8/layout/hList7#1"/>
    <dgm:cxn modelId="{D152DB1B-F583-402C-8039-DA2154054959}" type="presParOf" srcId="{604EE563-D919-496D-8D30-56CE8FDED90E}" destId="{677DDD34-00B0-457E-B864-A3F03DF43171}" srcOrd="3" destOrd="0" presId="urn:microsoft.com/office/officeart/2005/8/layout/hList7#1"/>
    <dgm:cxn modelId="{3B0CE2AA-C174-4DEE-8FAC-3185266BF7C7}" type="presParOf" srcId="{6E00D279-9C75-44B4-AC4F-2FE5E062E986}" destId="{84468D87-46FC-4C39-A86D-561B3ED25C2A}" srcOrd="3" destOrd="0" presId="urn:microsoft.com/office/officeart/2005/8/layout/hList7#1"/>
    <dgm:cxn modelId="{CCB6AAE7-F075-42D8-B42E-15B42BAAB9AC}" type="presParOf" srcId="{6E00D279-9C75-44B4-AC4F-2FE5E062E986}" destId="{AA246155-F87A-4F07-8BCB-626783C3C44A}" srcOrd="4" destOrd="0" presId="urn:microsoft.com/office/officeart/2005/8/layout/hList7#1"/>
    <dgm:cxn modelId="{21878D9D-6943-4EF7-9226-82D776777189}" type="presParOf" srcId="{AA246155-F87A-4F07-8BCB-626783C3C44A}" destId="{12FF6183-E805-4FCF-B5FD-EADF5E8DE7D9}" srcOrd="0" destOrd="0" presId="urn:microsoft.com/office/officeart/2005/8/layout/hList7#1"/>
    <dgm:cxn modelId="{90151AAD-BDCA-4800-B65A-4F1FCB6669B9}" type="presParOf" srcId="{AA246155-F87A-4F07-8BCB-626783C3C44A}" destId="{EB66505B-F120-4352-A198-78A1432A2447}" srcOrd="1" destOrd="0" presId="urn:microsoft.com/office/officeart/2005/8/layout/hList7#1"/>
    <dgm:cxn modelId="{2E35A113-BCFD-4B9A-BCE5-F666A7B02034}" type="presParOf" srcId="{AA246155-F87A-4F07-8BCB-626783C3C44A}" destId="{1C99EC96-5C66-42EA-A9F0-D1B665CB76C1}" srcOrd="2" destOrd="0" presId="urn:microsoft.com/office/officeart/2005/8/layout/hList7#1"/>
    <dgm:cxn modelId="{2582A318-AC12-4750-A475-77A06668CBBB}" type="presParOf" srcId="{AA246155-F87A-4F07-8BCB-626783C3C44A}" destId="{3CA0C398-0105-4C00-BB1F-BFC9BFA296FD}" srcOrd="3" destOrd="0" presId="urn:microsoft.com/office/officeart/2005/8/layout/hList7#1"/>
    <dgm:cxn modelId="{135B3A6C-6483-4260-8A0D-92685144FC92}" type="presParOf" srcId="{6E00D279-9C75-44B4-AC4F-2FE5E062E986}" destId="{24C5ACF5-A508-4DA5-931E-25EFD530137C}" srcOrd="5" destOrd="0" presId="urn:microsoft.com/office/officeart/2005/8/layout/hList7#1"/>
    <dgm:cxn modelId="{A8DA30C2-BDC9-41B7-A270-BC5D17D10633}" type="presParOf" srcId="{6E00D279-9C75-44B4-AC4F-2FE5E062E986}" destId="{7D1A7B67-197B-4D48-BB82-89FBFD6026B3}" srcOrd="6" destOrd="0" presId="urn:microsoft.com/office/officeart/2005/8/layout/hList7#1"/>
    <dgm:cxn modelId="{EF2A7764-F853-44CE-B76C-B03E55CCD26E}" type="presParOf" srcId="{7D1A7B67-197B-4D48-BB82-89FBFD6026B3}" destId="{9E6E0D14-FFA3-4162-B6F1-BFD9A30B4316}" srcOrd="0" destOrd="0" presId="urn:microsoft.com/office/officeart/2005/8/layout/hList7#1"/>
    <dgm:cxn modelId="{246C8A6D-0477-4DD8-81F4-CE3EF1222253}" type="presParOf" srcId="{7D1A7B67-197B-4D48-BB82-89FBFD6026B3}" destId="{B3B7E5FD-181E-40A6-9075-E70F0873BE63}" srcOrd="1" destOrd="0" presId="urn:microsoft.com/office/officeart/2005/8/layout/hList7#1"/>
    <dgm:cxn modelId="{B882B0D0-ED02-442D-B15B-B2EB2FC4389E}" type="presParOf" srcId="{7D1A7B67-197B-4D48-BB82-89FBFD6026B3}" destId="{40661B35-B26B-491B-9E41-A881E0A9DB2F}" srcOrd="2" destOrd="0" presId="urn:microsoft.com/office/officeart/2005/8/layout/hList7#1"/>
    <dgm:cxn modelId="{2F141B9F-A265-40B9-B1EC-BADD91CEE50B}" type="presParOf" srcId="{7D1A7B67-197B-4D48-BB82-89FBFD6026B3}" destId="{524826F4-FB55-44C0-B750-3A7F3B79649F}" srcOrd="3" destOrd="0" presId="urn:microsoft.com/office/officeart/2005/8/layout/hList7#1"/>
    <dgm:cxn modelId="{2D6F9951-6E8B-49B9-8F2B-1B582731BC42}" type="presParOf" srcId="{6E00D279-9C75-44B4-AC4F-2FE5E062E986}" destId="{122BFD07-EE97-442C-9A70-501F04BB5805}" srcOrd="7" destOrd="0" presId="urn:microsoft.com/office/officeart/2005/8/layout/hList7#1"/>
    <dgm:cxn modelId="{356C8A9F-CD94-45F4-B328-9928A809867E}" type="presParOf" srcId="{6E00D279-9C75-44B4-AC4F-2FE5E062E986}" destId="{777CB93B-DCFA-48A6-910F-C82B9BBB8B72}" srcOrd="8" destOrd="0" presId="urn:microsoft.com/office/officeart/2005/8/layout/hList7#1"/>
    <dgm:cxn modelId="{2C463AC5-9091-4240-B551-E44AF7AD7AFC}" type="presParOf" srcId="{777CB93B-DCFA-48A6-910F-C82B9BBB8B72}" destId="{B2208691-644E-446F-B654-48C8D9F6A7D3}" srcOrd="0" destOrd="0" presId="urn:microsoft.com/office/officeart/2005/8/layout/hList7#1"/>
    <dgm:cxn modelId="{5FE06A29-F6E4-41C0-998B-16CDAB27F030}" type="presParOf" srcId="{777CB93B-DCFA-48A6-910F-C82B9BBB8B72}" destId="{783F90BE-45EC-4D55-BE9D-451A23F90385}" srcOrd="1" destOrd="0" presId="urn:microsoft.com/office/officeart/2005/8/layout/hList7#1"/>
    <dgm:cxn modelId="{BFCE7492-6D20-43B3-A6EC-4D896A5E03D4}" type="presParOf" srcId="{777CB93B-DCFA-48A6-910F-C82B9BBB8B72}" destId="{05D8B699-8CB5-40EA-BD3C-1D26CAC3668D}" srcOrd="2" destOrd="0" presId="urn:microsoft.com/office/officeart/2005/8/layout/hList7#1"/>
    <dgm:cxn modelId="{4F0EFC15-5500-4002-81D5-0FF00087909B}" type="presParOf" srcId="{777CB93B-DCFA-48A6-910F-C82B9BBB8B72}" destId="{B00C2FC8-8E3D-4B35-B461-F1E1CB9FB57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C28241-ACEC-45C0-A4B8-B0630E0B7D6B}">
      <dsp:nvSpPr>
        <dsp:cNvPr id="0" name=""/>
        <dsp:cNvSpPr/>
      </dsp:nvSpPr>
      <dsp:spPr>
        <a:xfrm>
          <a:off x="0" y="0"/>
          <a:ext cx="1532982" cy="4064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C88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0" kern="1200" smtClean="0">
              <a:solidFill>
                <a:srgbClr val="FFFFFF"/>
              </a:solidFill>
            </a:rPr>
            <a:t>Dzieci w wieku przedszkolnym</a:t>
          </a:r>
          <a:endParaRPr lang="en-US" sz="1600" b="1" i="0" kern="1200" dirty="0">
            <a:solidFill>
              <a:srgbClr val="FFFFFF"/>
            </a:solidFill>
          </a:endParaRPr>
        </a:p>
      </dsp:txBody>
      <dsp:txXfrm>
        <a:off x="0" y="1625600"/>
        <a:ext cx="1532982" cy="1625600"/>
      </dsp:txXfrm>
    </dsp:sp>
    <dsp:sp modelId="{DBB8CE95-0813-4F4F-BEE4-0DE59EF48C55}">
      <dsp:nvSpPr>
        <dsp:cNvPr id="0" name=""/>
        <dsp:cNvSpPr/>
      </dsp:nvSpPr>
      <dsp:spPr>
        <a:xfrm>
          <a:off x="89835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3C88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92B16-F23A-40D4-AED4-0EFEF677254C}">
      <dsp:nvSpPr>
        <dsp:cNvPr id="0" name=""/>
        <dsp:cNvSpPr/>
      </dsp:nvSpPr>
      <dsp:spPr>
        <a:xfrm>
          <a:off x="1578972" y="0"/>
          <a:ext cx="1532982" cy="4064000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rgbClr val="3C88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0" kern="1200" smtClean="0">
              <a:solidFill>
                <a:srgbClr val="FFFFFF"/>
              </a:solidFill>
            </a:rPr>
            <a:t>Uczniowie klas I – III oraz IV-VI szkoły podstawowej</a:t>
          </a:r>
          <a:endParaRPr lang="en-US" sz="1600" b="1" i="0" kern="1200" dirty="0">
            <a:solidFill>
              <a:srgbClr val="FFFFFF"/>
            </a:solidFill>
          </a:endParaRPr>
        </a:p>
      </dsp:txBody>
      <dsp:txXfrm>
        <a:off x="1578972" y="1625600"/>
        <a:ext cx="1532982" cy="1625600"/>
      </dsp:txXfrm>
    </dsp:sp>
    <dsp:sp modelId="{677DDD34-00B0-457E-B864-A3F03DF43171}">
      <dsp:nvSpPr>
        <dsp:cNvPr id="0" name=""/>
        <dsp:cNvSpPr/>
      </dsp:nvSpPr>
      <dsp:spPr>
        <a:xfrm>
          <a:off x="1668807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3C88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F6183-E805-4FCF-B5FD-EADF5E8DE7D9}">
      <dsp:nvSpPr>
        <dsp:cNvPr id="0" name=""/>
        <dsp:cNvSpPr/>
      </dsp:nvSpPr>
      <dsp:spPr>
        <a:xfrm>
          <a:off x="3157944" y="0"/>
          <a:ext cx="1532982" cy="406400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rgbClr val="3C88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0" kern="1200" dirty="0" smtClean="0">
              <a:solidFill>
                <a:srgbClr val="FFFFFF"/>
              </a:solidFill>
            </a:rPr>
            <a:t>Rodzice               i opiekunowie</a:t>
          </a:r>
          <a:endParaRPr lang="en-US" sz="1600" b="1" i="0" kern="1200" dirty="0">
            <a:solidFill>
              <a:srgbClr val="FFFFFF"/>
            </a:solidFill>
          </a:endParaRPr>
        </a:p>
      </dsp:txBody>
      <dsp:txXfrm>
        <a:off x="3157944" y="1625600"/>
        <a:ext cx="1532982" cy="1625600"/>
      </dsp:txXfrm>
    </dsp:sp>
    <dsp:sp modelId="{3CA0C398-0105-4C00-BB1F-BFC9BFA296FD}">
      <dsp:nvSpPr>
        <dsp:cNvPr id="0" name=""/>
        <dsp:cNvSpPr/>
      </dsp:nvSpPr>
      <dsp:spPr>
        <a:xfrm>
          <a:off x="3247780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3C88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E0D14-FFA3-4162-B6F1-BFD9A30B4316}">
      <dsp:nvSpPr>
        <dsp:cNvPr id="0" name=""/>
        <dsp:cNvSpPr/>
      </dsp:nvSpPr>
      <dsp:spPr>
        <a:xfrm>
          <a:off x="4736916" y="0"/>
          <a:ext cx="1532982" cy="4064000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rgbClr val="3C88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0" kern="1200" smtClean="0">
              <a:solidFill>
                <a:srgbClr val="FFFFFF"/>
              </a:solidFill>
            </a:rPr>
            <a:t>Kadra pedagogiczna</a:t>
          </a:r>
          <a:endParaRPr lang="en-US" sz="1600" b="1" i="0" kern="1200" dirty="0">
            <a:solidFill>
              <a:srgbClr val="FFFFFF"/>
            </a:solidFill>
          </a:endParaRPr>
        </a:p>
      </dsp:txBody>
      <dsp:txXfrm>
        <a:off x="4736916" y="1625600"/>
        <a:ext cx="1532982" cy="1625600"/>
      </dsp:txXfrm>
    </dsp:sp>
    <dsp:sp modelId="{524826F4-FB55-44C0-B750-3A7F3B79649F}">
      <dsp:nvSpPr>
        <dsp:cNvPr id="0" name=""/>
        <dsp:cNvSpPr/>
      </dsp:nvSpPr>
      <dsp:spPr>
        <a:xfrm>
          <a:off x="4826752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3C88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08691-644E-446F-B654-48C8D9F6A7D3}">
      <dsp:nvSpPr>
        <dsp:cNvPr id="0" name=""/>
        <dsp:cNvSpPr/>
      </dsp:nvSpPr>
      <dsp:spPr>
        <a:xfrm>
          <a:off x="6315889" y="0"/>
          <a:ext cx="1532982" cy="406400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rgbClr val="3C88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0" kern="1200" smtClean="0">
              <a:solidFill>
                <a:srgbClr val="FFFFFF"/>
              </a:solidFill>
            </a:rPr>
            <a:t>Pielęgniarki szkolne</a:t>
          </a:r>
          <a:endParaRPr lang="en-US" sz="1600" b="1" i="0" kern="1200" dirty="0">
            <a:solidFill>
              <a:srgbClr val="FFFFFF"/>
            </a:solidFill>
          </a:endParaRPr>
        </a:p>
      </dsp:txBody>
      <dsp:txXfrm>
        <a:off x="6315889" y="1625600"/>
        <a:ext cx="1532982" cy="1625600"/>
      </dsp:txXfrm>
    </dsp:sp>
    <dsp:sp modelId="{B00C2FC8-8E3D-4B35-B461-F1E1CB9FB573}">
      <dsp:nvSpPr>
        <dsp:cNvPr id="0" name=""/>
        <dsp:cNvSpPr/>
      </dsp:nvSpPr>
      <dsp:spPr>
        <a:xfrm>
          <a:off x="6405724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3C88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E3A9E-4C6A-4AA1-915C-D95F88A624E3}">
      <dsp:nvSpPr>
        <dsp:cNvPr id="0" name=""/>
        <dsp:cNvSpPr/>
      </dsp:nvSpPr>
      <dsp:spPr>
        <a:xfrm>
          <a:off x="313954" y="3251200"/>
          <a:ext cx="7220962" cy="609600"/>
        </a:xfrm>
        <a:prstGeom prst="leftRightArrow">
          <a:avLst/>
        </a:prstGeom>
        <a:gradFill flip="none" rotWithShape="0">
          <a:gsLst>
            <a:gs pos="25000">
              <a:srgbClr val="3C887B">
                <a:shade val="30000"/>
                <a:satMod val="115000"/>
              </a:srgbClr>
            </a:gs>
            <a:gs pos="52000">
              <a:srgbClr val="3C887B">
                <a:shade val="67500"/>
                <a:satMod val="115000"/>
              </a:srgbClr>
            </a:gs>
            <a:gs pos="82000">
              <a:srgbClr val="3C887B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D9749-D612-4A2C-BB92-B02838AB8586}" type="datetimeFigureOut">
              <a:rPr lang="pl-PL" smtClean="0"/>
              <a:pPr/>
              <a:t>2013-09-18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77553-9EEA-4317-B1FC-C11621DE73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7033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400">
                <a:solidFill>
                  <a:srgbClr val="646F86"/>
                </a:solidFill>
              </a:defRPr>
            </a:lvl1pPr>
          </a:lstStyle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5157192"/>
            <a:ext cx="6400800" cy="553616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8229600" cy="4713387"/>
          </a:xfrm>
        </p:spPr>
        <p:txBody>
          <a:bodyPr/>
          <a:lstStyle>
            <a:lvl1pPr>
              <a:buClr>
                <a:srgbClr val="292929"/>
              </a:buClr>
              <a:buFont typeface="Calibri" pitchFamily="34" charset="0"/>
              <a:buChar char="–"/>
              <a:defRPr>
                <a:solidFill>
                  <a:srgbClr val="4D4D4D"/>
                </a:solidFill>
              </a:defRPr>
            </a:lvl1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4402832" cy="4713387"/>
          </a:xfrm>
        </p:spPr>
        <p:txBody>
          <a:bodyPr/>
          <a:lstStyle>
            <a:lvl1pPr algn="just">
              <a:buClr>
                <a:srgbClr val="292929"/>
              </a:buClr>
              <a:buFont typeface="Calibri" pitchFamily="34" charset="0"/>
              <a:buChar char="–"/>
              <a:defRPr>
                <a:solidFill>
                  <a:srgbClr val="292929"/>
                </a:solidFill>
              </a:defRPr>
            </a:lvl1pPr>
            <a:lvl3pPr algn="just">
              <a:buClr>
                <a:srgbClr val="292929"/>
              </a:buClr>
              <a:defRPr>
                <a:solidFill>
                  <a:srgbClr val="292929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dirty="0" smtClean="0"/>
              <a:t>Kliknij, </a:t>
            </a:r>
            <a:r>
              <a:rPr lang="pl-PL" dirty="0" err="1" smtClean="0"/>
              <a:t>ay</a:t>
            </a:r>
            <a:r>
              <a:rPr lang="pl-PL" dirty="0" smtClean="0"/>
              <a:t> edytować styl wzorca tytułu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2013-09-18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KLIKNIJ, ABY EDYTOWAAĆ STYL WZORCA TYTUŁU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2013-09-18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2013-09-18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l="-33000" t="4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–	Pierwszy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2013-09-18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646F8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357188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rgbClr val="646F86"/>
          </a:solidFill>
          <a:latin typeface="+mn-lt"/>
          <a:ea typeface="+mn-ea"/>
          <a:cs typeface="+mn-cs"/>
        </a:defRPr>
      </a:lvl3pPr>
      <a:lvl4pPr marL="712788" indent="-357188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646F86"/>
          </a:solidFill>
          <a:latin typeface="+mn-lt"/>
          <a:ea typeface="+mn-ea"/>
          <a:cs typeface="+mn-cs"/>
        </a:defRPr>
      </a:lvl4pPr>
      <a:lvl5pPr marL="712788" indent="-357188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646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685800" y="3327127"/>
            <a:ext cx="7772400" cy="1470025"/>
          </a:xfrm>
        </p:spPr>
        <p:txBody>
          <a:bodyPr/>
          <a:lstStyle/>
          <a:p>
            <a:r>
              <a:rPr lang="pl-PL" dirty="0" smtClean="0"/>
              <a:t>„CHROŃ SIĘ PRZED KLESZCZAMI WSZYSTKIMI SPOSOBAMI!”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Program profilaktyki chorób </a:t>
            </a:r>
            <a:r>
              <a:rPr lang="pl-PL" dirty="0" err="1" smtClean="0"/>
              <a:t>odkleszczowych</a:t>
            </a:r>
            <a:r>
              <a:rPr lang="pl-PL" dirty="0" smtClean="0"/>
              <a:t> – </a:t>
            </a:r>
            <a:br>
              <a:rPr lang="pl-PL" dirty="0" smtClean="0"/>
            </a:br>
            <a:r>
              <a:rPr lang="pl-PL" dirty="0" smtClean="0"/>
              <a:t>informacje o programie</a:t>
            </a:r>
            <a:endParaRPr lang="en-US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1600" dirty="0" smtClean="0">
                <a:solidFill>
                  <a:srgbClr val="646F86"/>
                </a:solidFill>
              </a:rPr>
              <a:t>ROK SZKOLNY 2013/2014</a:t>
            </a:r>
            <a:endParaRPr lang="en-US" sz="1600" dirty="0">
              <a:solidFill>
                <a:srgbClr val="646F86"/>
              </a:solidFill>
            </a:endParaRPr>
          </a:p>
        </p:txBody>
      </p:sp>
      <p:pic>
        <p:nvPicPr>
          <p:cNvPr id="1026" name="Picture 2" descr="\\WARFLP1\Library\HEALTHCARE_WEW\ACCOUNTS\BAXTER_KZM_2013\02_lipiec_grudzień\PROGRAM\PROGRAM_logo\00_program_Chroń_się_przed_kleszczami_wszystkimi_sposobami_LOG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24744"/>
            <a:ext cx="3740150" cy="172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MATERIAŁY DO REALIZACJI PROGRAMU – poradnik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4906888" cy="4713387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3C887B"/>
                </a:solidFill>
              </a:rPr>
              <a:t>Poradnik składa się z dwóch elementów</a:t>
            </a:r>
            <a:r>
              <a:rPr lang="pl-PL" dirty="0" smtClean="0">
                <a:solidFill>
                  <a:srgbClr val="3C887B"/>
                </a:solidFill>
              </a:rPr>
              <a:t>:</a:t>
            </a:r>
          </a:p>
          <a:p>
            <a:pPr lvl="1" algn="just">
              <a:buFont typeface="Arial" pitchFamily="34" charset="0"/>
              <a:buChar char="•"/>
            </a:pPr>
            <a:r>
              <a:rPr lang="pl-PL" b="1" dirty="0">
                <a:solidFill>
                  <a:srgbClr val="333333"/>
                </a:solidFill>
              </a:rPr>
              <a:t>K</a:t>
            </a:r>
            <a:r>
              <a:rPr lang="pl-PL" b="1" dirty="0" smtClean="0">
                <a:solidFill>
                  <a:srgbClr val="333333"/>
                </a:solidFill>
              </a:rPr>
              <a:t>ompendium wiedzy na temat kleszczy </a:t>
            </a:r>
            <a:br>
              <a:rPr lang="pl-PL" b="1" dirty="0" smtClean="0">
                <a:solidFill>
                  <a:srgbClr val="333333"/>
                </a:solidFill>
              </a:rPr>
            </a:br>
            <a:r>
              <a:rPr lang="pl-PL" b="1" dirty="0" smtClean="0">
                <a:solidFill>
                  <a:srgbClr val="333333"/>
                </a:solidFill>
              </a:rPr>
              <a:t>i wybranych chorób przenoszonych przez te pajęczaki.</a:t>
            </a:r>
            <a:r>
              <a:rPr lang="pl-PL" dirty="0" smtClean="0">
                <a:solidFill>
                  <a:srgbClr val="333333"/>
                </a:solidFill>
              </a:rPr>
              <a:t> </a:t>
            </a:r>
            <a:endParaRPr lang="pl-PL" dirty="0">
              <a:solidFill>
                <a:srgbClr val="333333"/>
              </a:solidFill>
            </a:endParaRPr>
          </a:p>
          <a:p>
            <a:pPr marL="717550" lvl="1" indent="0" algn="just">
              <a:buNone/>
            </a:pPr>
            <a:r>
              <a:rPr lang="pl-PL" dirty="0" smtClean="0">
                <a:solidFill>
                  <a:srgbClr val="333333"/>
                </a:solidFill>
              </a:rPr>
              <a:t>Materiał ten pomoże przygotować się merytorycznie osobie prowadzącej zajęcia,</a:t>
            </a:r>
          </a:p>
          <a:p>
            <a:pPr lvl="1" algn="just">
              <a:buFont typeface="Arial" pitchFamily="34" charset="0"/>
              <a:buChar char="•"/>
            </a:pPr>
            <a:endParaRPr lang="pl-PL" dirty="0" smtClean="0">
              <a:solidFill>
                <a:srgbClr val="292929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pl-PL" b="1" dirty="0">
                <a:solidFill>
                  <a:srgbClr val="292929"/>
                </a:solidFill>
              </a:rPr>
              <a:t>S</a:t>
            </a:r>
            <a:r>
              <a:rPr lang="pl-PL" b="1" dirty="0" smtClean="0">
                <a:solidFill>
                  <a:srgbClr val="292929"/>
                </a:solidFill>
              </a:rPr>
              <a:t>cenariuszy zajęć lekcyjnych </a:t>
            </a:r>
            <a:r>
              <a:rPr lang="pl-PL" dirty="0" smtClean="0">
                <a:solidFill>
                  <a:srgbClr val="292929"/>
                </a:solidFill>
              </a:rPr>
              <a:t>stanowiących podstawę do realizacji zajęć z dziećmi – opisują one poszczególne etapy pracy z dziećmi. Realizacja materiału zawartego w każdym scenariuszu jest przeznaczona na jedną godzinę lekcyjną. Zajęcia popularyzujące program mogą być przeprowadzane w ramach zajęć z zakresu edukacji zdrowotnej (np. godzina wychowawcza, przyroda, biologia) zgodnie z aktualnie obowiązującą podstawą programową. </a:t>
            </a:r>
            <a:endParaRPr lang="en-US" dirty="0" smtClean="0">
              <a:solidFill>
                <a:srgbClr val="292929"/>
              </a:solidFill>
            </a:endParaRPr>
          </a:p>
          <a:p>
            <a:endParaRPr lang="pl-P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98" t="1507" r="3398" b="1507"/>
          <a:stretch>
            <a:fillRect/>
          </a:stretch>
        </p:blipFill>
        <p:spPr bwMode="auto">
          <a:xfrm>
            <a:off x="5868144" y="1124744"/>
            <a:ext cx="2808312" cy="405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MATERIAŁY DO REALIZACJI PROGRAMU – ulotka, plakat i list do rodziców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3898776" cy="4713387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3C887B"/>
                </a:solidFill>
              </a:rPr>
              <a:t>Ulotka</a:t>
            </a:r>
            <a:r>
              <a:rPr lang="pl-PL" b="1" dirty="0" smtClean="0"/>
              <a:t> </a:t>
            </a:r>
            <a:r>
              <a:rPr lang="pl-PL" dirty="0" smtClean="0"/>
              <a:t>zawiera informacje na temat: kleszczy – tego gdzie żyją, w jaki sposób usuwać je ze skóry, jakie choroby przenoszą, chorób </a:t>
            </a:r>
            <a:r>
              <a:rPr lang="pl-PL" dirty="0" err="1" smtClean="0"/>
              <a:t>odklszeczowych</a:t>
            </a:r>
            <a:r>
              <a:rPr lang="pl-PL" dirty="0" smtClean="0"/>
              <a:t> -  jaki jest przebieg kleszczowego zapalenia mózgu, jak rozpoznać boreliozę – wręczana podczas spotkań </a:t>
            </a:r>
            <a:br>
              <a:rPr lang="pl-PL" dirty="0" smtClean="0"/>
            </a:br>
            <a:r>
              <a:rPr lang="pl-PL" dirty="0" smtClean="0"/>
              <a:t>z rodzicami.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rgbClr val="3C887B"/>
                </a:solidFill>
              </a:rPr>
              <a:t>Plakat</a:t>
            </a:r>
            <a:r>
              <a:rPr lang="pl-PL" dirty="0" smtClean="0">
                <a:solidFill>
                  <a:srgbClr val="3C887B"/>
                </a:solidFill>
              </a:rPr>
              <a:t> </a:t>
            </a:r>
            <a:r>
              <a:rPr lang="pl-PL" dirty="0" smtClean="0"/>
              <a:t>w obrazowy sposób informujący jak chronić się przed kleszczami – do powieszenia w widocznym miejscu na tablicy informacyjnej.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rgbClr val="3C887B"/>
                </a:solidFill>
              </a:rPr>
              <a:t>List do rodziców </a:t>
            </a:r>
            <a:r>
              <a:rPr lang="pl-PL" dirty="0" smtClean="0"/>
              <a:t>informuje o uczestnictwie szkoły w programie – wręczany podczas spotkań z rodzicami, do powieszenia </a:t>
            </a:r>
            <a:br>
              <a:rPr lang="pl-PL" dirty="0" smtClean="0"/>
            </a:br>
            <a:r>
              <a:rPr lang="pl-PL" dirty="0" smtClean="0"/>
              <a:t>w widocznym miejscu na tablicy informacyjnej lub zamieszczony na stronie internetowej szkoły/przedszkola.</a:t>
            </a:r>
          </a:p>
          <a:p>
            <a:pPr algn="just">
              <a:buNone/>
            </a:pPr>
            <a:endParaRPr lang="pl-PL" dirty="0" smtClean="0"/>
          </a:p>
          <a:p>
            <a:endParaRPr lang="pl-P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03" t="3126" r="7073" b="5530"/>
          <a:stretch>
            <a:fillRect/>
          </a:stretch>
        </p:blipFill>
        <p:spPr bwMode="auto">
          <a:xfrm>
            <a:off x="4572000" y="1268760"/>
            <a:ext cx="180020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6358" t="3018" r="6358" b="3018"/>
          <a:stretch>
            <a:fillRect/>
          </a:stretch>
        </p:blipFill>
        <p:spPr bwMode="auto">
          <a:xfrm>
            <a:off x="6580042" y="1268760"/>
            <a:ext cx="238444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MATERIAŁY DO REALIZACJI PROGRAMU – film, gadżety, kolorowanki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3C887B"/>
                </a:solidFill>
              </a:rPr>
              <a:t>Film „Jak usunąć kleszcza” </a:t>
            </a:r>
            <a:r>
              <a:rPr lang="pl-PL" dirty="0" smtClean="0"/>
              <a:t>z udziałem Marty – Supergan-Marwicz z Warszawskiego Uniwersytetu Medycznego, która instruuje, jak prawidłowo usunąć kleszcza oraz opowiada jak chronić się przed pasożytami jakimi są kleszcze – do wykorzystania podczas zajęć z uczniami klas IV – VI szkół podstawowych.</a:t>
            </a:r>
          </a:p>
          <a:p>
            <a:pPr lvl="0"/>
            <a:endParaRPr lang="pl-PL" sz="800" dirty="0" smtClean="0"/>
          </a:p>
          <a:p>
            <a:pPr lvl="0"/>
            <a:r>
              <a:rPr lang="pl-PL" b="1" dirty="0" smtClean="0">
                <a:solidFill>
                  <a:srgbClr val="3C887B"/>
                </a:solidFill>
              </a:rPr>
              <a:t>Naklejki odblaskowe </a:t>
            </a:r>
            <a:r>
              <a:rPr lang="pl-PL" dirty="0" smtClean="0"/>
              <a:t>dla dzieci w wieku przedszkolnym.</a:t>
            </a:r>
          </a:p>
          <a:p>
            <a:pPr lvl="0"/>
            <a:endParaRPr lang="pl-PL" sz="800" dirty="0" smtClean="0"/>
          </a:p>
          <a:p>
            <a:pPr lvl="0"/>
            <a:r>
              <a:rPr lang="pl-PL" b="1" dirty="0">
                <a:solidFill>
                  <a:srgbClr val="3C887B"/>
                </a:solidFill>
              </a:rPr>
              <a:t>L</a:t>
            </a:r>
            <a:r>
              <a:rPr lang="pl-PL" b="1" dirty="0" smtClean="0">
                <a:solidFill>
                  <a:srgbClr val="3C887B"/>
                </a:solidFill>
              </a:rPr>
              <a:t>inijki</a:t>
            </a:r>
            <a:r>
              <a:rPr lang="pl-PL" dirty="0" smtClean="0"/>
              <a:t> z motywem kleszcza dla uczniów szkół podstawowych (klasy I-VI) – wręczane uczestnikom na zakończenie zajęć.</a:t>
            </a:r>
          </a:p>
          <a:p>
            <a:pPr lvl="0"/>
            <a:endParaRPr lang="en-US" sz="800" dirty="0" smtClean="0"/>
          </a:p>
          <a:p>
            <a:pPr lvl="0"/>
            <a:r>
              <a:rPr lang="pl-PL" b="1" dirty="0" smtClean="0">
                <a:solidFill>
                  <a:srgbClr val="3C887B"/>
                </a:solidFill>
              </a:rPr>
              <a:t>Kolorowanki</a:t>
            </a:r>
            <a:r>
              <a:rPr lang="pl-PL" dirty="0" smtClean="0">
                <a:solidFill>
                  <a:srgbClr val="3C887B"/>
                </a:solidFill>
              </a:rPr>
              <a:t> </a:t>
            </a:r>
            <a:r>
              <a:rPr lang="pl-PL" dirty="0" smtClean="0"/>
              <a:t>– dla dzieci w wieku przedszkolnym.</a:t>
            </a:r>
          </a:p>
          <a:p>
            <a:pPr lvl="0"/>
            <a:endParaRPr lang="en-US" sz="800" dirty="0" smtClean="0"/>
          </a:p>
          <a:p>
            <a:pPr lvl="0"/>
            <a:r>
              <a:rPr lang="pl-PL" b="1" dirty="0" smtClean="0">
                <a:solidFill>
                  <a:srgbClr val="3C887B"/>
                </a:solidFill>
              </a:rPr>
              <a:t>Karty pracy </a:t>
            </a:r>
            <a:r>
              <a:rPr lang="pl-PL" dirty="0" smtClean="0"/>
              <a:t>– zadania dla dzieci do wykonania podczas zajęć, dostosowane do wieku odbiorców.</a:t>
            </a:r>
            <a:endParaRPr lang="en-US" dirty="0" smtClean="0"/>
          </a:p>
          <a:p>
            <a:endParaRPr lang="pl-PL" dirty="0" smtClean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97" t="25720" r="31728" b="20000"/>
          <a:stretch>
            <a:fillRect/>
          </a:stretch>
        </p:blipFill>
        <p:spPr bwMode="auto">
          <a:xfrm>
            <a:off x="6228184" y="4797152"/>
            <a:ext cx="1296853" cy="119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5476549" y="1239017"/>
            <a:ext cx="2943429" cy="2592287"/>
            <a:chOff x="2552699" y="2862262"/>
            <a:chExt cx="3873711" cy="31590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5584"/>
            <a:stretch/>
          </p:blipFill>
          <p:spPr bwMode="auto">
            <a:xfrm>
              <a:off x="2552699" y="2862262"/>
              <a:ext cx="3873711" cy="3159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43808" y="3240745"/>
              <a:ext cx="3312368" cy="2348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679" b="6045"/>
          <a:stretch/>
        </p:blipFill>
        <p:spPr bwMode="auto">
          <a:xfrm>
            <a:off x="5460046" y="4005064"/>
            <a:ext cx="2959932" cy="71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Więcej informacji o programie można znaleźć na stronie </a:t>
            </a:r>
            <a:r>
              <a:rPr lang="pl-PL" u="sng" dirty="0" err="1" smtClean="0"/>
              <a:t>www.kleszczeinfo.pl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Biuro</a:t>
            </a:r>
            <a:r>
              <a:rPr lang="pl-PL" dirty="0" smtClean="0"/>
              <a:t> organizacyjne programu: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FleishmanHillard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ul. </a:t>
            </a:r>
            <a:r>
              <a:rPr lang="pl-PL" dirty="0" err="1" smtClean="0"/>
              <a:t>Duchnicka</a:t>
            </a:r>
            <a:r>
              <a:rPr lang="pl-PL" dirty="0" smtClean="0"/>
              <a:t> 3</a:t>
            </a:r>
            <a:br>
              <a:rPr lang="pl-PL" dirty="0" smtClean="0"/>
            </a:br>
            <a:r>
              <a:rPr lang="pl-PL" dirty="0" smtClean="0"/>
              <a:t>01-796 Warszawa </a:t>
            </a:r>
            <a:br>
              <a:rPr lang="pl-PL" dirty="0" smtClean="0"/>
            </a:br>
            <a:r>
              <a:rPr lang="pl-PL" dirty="0" smtClean="0"/>
              <a:t>tel. 22 663 00 81 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ŻYCZYMY POWODZENIA W REALIZACJI PROGRAMU!</a:t>
            </a:r>
            <a:endParaRPr lang="en-US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5918" y="3573015"/>
            <a:ext cx="3962306" cy="182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292929"/>
                </a:solidFill>
              </a:rPr>
              <a:t>INFORMACJE OGÓLNE O PROGRAMIE</a:t>
            </a:r>
          </a:p>
          <a:p>
            <a:pPr>
              <a:lnSpc>
                <a:spcPct val="150000"/>
              </a:lnSpc>
            </a:pPr>
            <a:r>
              <a:rPr lang="pl-PL" b="1" dirty="0" smtClean="0"/>
              <a:t>PATRONI HONOROWI</a:t>
            </a:r>
            <a:endParaRPr lang="pl-PL" b="1" dirty="0" smtClean="0">
              <a:solidFill>
                <a:srgbClr val="292929"/>
              </a:solidFill>
            </a:endParaRP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292929"/>
                </a:solidFill>
              </a:rPr>
              <a:t>CELE PROGRAMU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292929"/>
                </a:solidFill>
              </a:rPr>
              <a:t>GRUPY DOCELOWE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292929"/>
                </a:solidFill>
              </a:rPr>
              <a:t>TREŚCI PROGRAMOWE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292929"/>
                </a:solidFill>
              </a:rPr>
              <a:t>HARMONOGRAM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292929"/>
                </a:solidFill>
              </a:rPr>
              <a:t>MATERIAŁY DO REALIZACJI PROGRAMU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en-US" dirty="0"/>
          </a:p>
        </p:txBody>
      </p:sp>
      <p:pic>
        <p:nvPicPr>
          <p:cNvPr id="1026" name="Picture 2" descr="http://www.ansnuclearcafe.org/wp-content/uploads/2011/12/meeting-agenda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980728"/>
            <a:ext cx="2381250" cy="21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062664" cy="1470025"/>
          </a:xfrm>
        </p:spPr>
        <p:txBody>
          <a:bodyPr/>
          <a:lstStyle/>
          <a:p>
            <a:r>
              <a:rPr lang="pl-PL" dirty="0" smtClean="0"/>
              <a:t>INFORMACJE O PROGRAMIE</a:t>
            </a:r>
            <a:br>
              <a:rPr lang="pl-PL" dirty="0" smtClean="0"/>
            </a:br>
            <a:r>
              <a:rPr lang="pl-PL" dirty="0" smtClean="0"/>
              <a:t> „CHROŃ SIĘ PRZED KLESZCZAMI WSZYSTKIMI SPOSOBAMI!” </a:t>
            </a:r>
            <a:endParaRPr lang="en-US" dirty="0"/>
          </a:p>
        </p:txBody>
      </p:sp>
      <p:pic>
        <p:nvPicPr>
          <p:cNvPr id="13313" name="Picture 1" descr="\\WARFLP1\Library\HEALTHCARE_WEW\ACCOUNTS\BAXTER_KZM_2013\02_lipiec_grudzień\PROGRAM\PROGRAM_logo\00_program_Chroń_się_przed_kleszczami_wszystkimi_sposobami_LOG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429000"/>
            <a:ext cx="4104456" cy="1897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INFORMACJE OGÓLNE O PROGRAMIE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91877"/>
            <a:ext cx="5256584" cy="4713387"/>
          </a:xfrm>
        </p:spPr>
        <p:txBody>
          <a:bodyPr>
            <a:noAutofit/>
          </a:bodyPr>
          <a:lstStyle/>
          <a:p>
            <a:r>
              <a:rPr lang="pl-PL" b="1" dirty="0" smtClean="0"/>
              <a:t>Program edukacyjny „Chroń się przed kleszczami wszystkimi sposobami!” stanowi integralną część Kampanii „Kleszczowe Zapalenie Mózgu – Zapobiegaj! Zaszczep się!”. </a:t>
            </a:r>
            <a:endParaRPr lang="en-US" b="1" dirty="0" smtClean="0"/>
          </a:p>
          <a:p>
            <a:r>
              <a:rPr lang="pl-PL" dirty="0" smtClean="0"/>
              <a:t>Organizatorem programu jest </a:t>
            </a:r>
            <a:r>
              <a:rPr lang="pl-PL" b="1" dirty="0" smtClean="0"/>
              <a:t>Fundacja </a:t>
            </a:r>
            <a:r>
              <a:rPr lang="pl-PL" b="1" i="1" dirty="0" smtClean="0"/>
              <a:t>Aby Żyć</a:t>
            </a:r>
            <a:r>
              <a:rPr lang="pl-PL" dirty="0" smtClean="0"/>
              <a:t>, </a:t>
            </a:r>
            <a:br>
              <a:rPr lang="pl-PL" dirty="0" smtClean="0"/>
            </a:br>
            <a:r>
              <a:rPr lang="pl-PL" dirty="0" smtClean="0"/>
              <a:t>a realizowany jest </a:t>
            </a:r>
            <a:r>
              <a:rPr lang="pl-PL" b="1" dirty="0" smtClean="0"/>
              <a:t>we współpracy z Wojewódzką Stacją Sanitarno-Epidemiologiczną w Warszawie</a:t>
            </a:r>
            <a:r>
              <a:rPr lang="pl-PL" dirty="0" smtClean="0"/>
              <a:t>.</a:t>
            </a:r>
          </a:p>
          <a:p>
            <a:r>
              <a:rPr lang="pl-PL" dirty="0" smtClean="0"/>
              <a:t>Opiekę merytoryczną nad programem sprawują:</a:t>
            </a:r>
          </a:p>
          <a:p>
            <a:pPr marL="628650" lvl="1" indent="-273050" algn="just">
              <a:buFont typeface="Arial" pitchFamily="34" charset="0"/>
              <a:buChar char="•"/>
            </a:pPr>
            <a:r>
              <a:rPr lang="pl-PL" b="1" dirty="0" smtClean="0">
                <a:solidFill>
                  <a:srgbClr val="292929"/>
                </a:solidFill>
              </a:rPr>
              <a:t>Prof. dr n. med. Joanna Zajkowska</a:t>
            </a:r>
          </a:p>
          <a:p>
            <a:pPr marL="628650" lvl="1" indent="0" algn="just">
              <a:buNone/>
            </a:pPr>
            <a:r>
              <a:rPr lang="pl-PL" i="1" dirty="0" smtClean="0">
                <a:solidFill>
                  <a:srgbClr val="292929"/>
                </a:solidFill>
              </a:rPr>
              <a:t>Profesor w Klinice Chorób Zakaźnych i Neuroinfekcji Uniwersytetu Medycznego w Białymstoku.</a:t>
            </a:r>
          </a:p>
          <a:p>
            <a:pPr marL="628650" lvl="1" indent="-273050" algn="just">
              <a:buFont typeface="Arial" pitchFamily="34" charset="0"/>
              <a:buChar char="•"/>
            </a:pPr>
            <a:r>
              <a:rPr lang="pl-PL" b="1" dirty="0" smtClean="0">
                <a:solidFill>
                  <a:srgbClr val="292929"/>
                </a:solidFill>
              </a:rPr>
              <a:t>Mgr Marta Supergan-Marwicz</a:t>
            </a:r>
            <a:r>
              <a:rPr lang="pl-PL" dirty="0" smtClean="0">
                <a:solidFill>
                  <a:srgbClr val="292929"/>
                </a:solidFill>
              </a:rPr>
              <a:t>,</a:t>
            </a:r>
          </a:p>
          <a:p>
            <a:pPr marL="628650" lvl="1" indent="0" algn="just">
              <a:buNone/>
            </a:pPr>
            <a:r>
              <a:rPr lang="pl-PL" i="1" dirty="0">
                <a:solidFill>
                  <a:srgbClr val="292929"/>
                </a:solidFill>
              </a:rPr>
              <a:t>Katedra </a:t>
            </a:r>
            <a:r>
              <a:rPr lang="pl-PL" i="1" dirty="0" smtClean="0">
                <a:solidFill>
                  <a:srgbClr val="292929"/>
                </a:solidFill>
              </a:rPr>
              <a:t>i Zakład </a:t>
            </a:r>
            <a:r>
              <a:rPr lang="pl-PL" i="1" dirty="0">
                <a:solidFill>
                  <a:srgbClr val="292929"/>
                </a:solidFill>
              </a:rPr>
              <a:t>Biologii Ogólnej i Parazytologii Warszawskiego Uniwersytetu </a:t>
            </a:r>
            <a:r>
              <a:rPr lang="pl-PL" i="1" dirty="0" smtClean="0">
                <a:solidFill>
                  <a:srgbClr val="292929"/>
                </a:solidFill>
              </a:rPr>
              <a:t>Medycznego.</a:t>
            </a:r>
            <a:endParaRPr lang="pl-PL" i="1" dirty="0">
              <a:solidFill>
                <a:srgbClr val="292929"/>
              </a:solidFill>
            </a:endParaRPr>
          </a:p>
          <a:p>
            <a:pPr marL="641350" lvl="1" algn="just">
              <a:buFont typeface="Arial" pitchFamily="34" charset="0"/>
              <a:buChar char="•"/>
            </a:pPr>
            <a:r>
              <a:rPr lang="pl-PL" b="1" dirty="0" smtClean="0">
                <a:solidFill>
                  <a:srgbClr val="292929"/>
                </a:solidFill>
              </a:rPr>
              <a:t>Mgr Gabriela Gajewska</a:t>
            </a:r>
            <a:r>
              <a:rPr lang="pl-PL" dirty="0" smtClean="0">
                <a:solidFill>
                  <a:srgbClr val="292929"/>
                </a:solidFill>
              </a:rPr>
              <a:t>, </a:t>
            </a:r>
          </a:p>
          <a:p>
            <a:pPr marL="628650" lvl="1" indent="0" algn="just">
              <a:buNone/>
            </a:pPr>
            <a:r>
              <a:rPr lang="pl-PL" i="1" dirty="0" smtClean="0">
                <a:solidFill>
                  <a:srgbClr val="292929"/>
                </a:solidFill>
              </a:rPr>
              <a:t>Nauczyciel dyplomowany Kolegium Nauczycielskiego </a:t>
            </a:r>
            <a:br>
              <a:rPr lang="pl-PL" i="1" dirty="0" smtClean="0">
                <a:solidFill>
                  <a:srgbClr val="292929"/>
                </a:solidFill>
              </a:rPr>
            </a:br>
            <a:r>
              <a:rPr lang="pl-PL" i="1" dirty="0" smtClean="0">
                <a:solidFill>
                  <a:srgbClr val="292929"/>
                </a:solidFill>
              </a:rPr>
              <a:t>w Warszawie.</a:t>
            </a:r>
          </a:p>
          <a:p>
            <a:pPr marL="628650" lvl="1" indent="-273050" algn="just">
              <a:buFont typeface="Arial" pitchFamily="34" charset="0"/>
              <a:buChar char="•"/>
            </a:pPr>
            <a:r>
              <a:rPr lang="pl-PL" b="1" dirty="0">
                <a:solidFill>
                  <a:srgbClr val="292929"/>
                </a:solidFill>
              </a:rPr>
              <a:t>D</a:t>
            </a:r>
            <a:r>
              <a:rPr lang="pl-PL" b="1" dirty="0" smtClean="0">
                <a:solidFill>
                  <a:srgbClr val="292929"/>
                </a:solidFill>
              </a:rPr>
              <a:t>r Katarzyna Pankowska-Koc</a:t>
            </a:r>
            <a:r>
              <a:rPr lang="pl-PL" dirty="0" smtClean="0">
                <a:solidFill>
                  <a:srgbClr val="292929"/>
                </a:solidFill>
              </a:rPr>
              <a:t>, </a:t>
            </a:r>
          </a:p>
          <a:p>
            <a:pPr marL="628650" lvl="1" indent="0" algn="just">
              <a:buNone/>
            </a:pPr>
            <a:r>
              <a:rPr lang="pl-PL" i="1" dirty="0" smtClean="0">
                <a:solidFill>
                  <a:srgbClr val="292929"/>
                </a:solidFill>
              </a:rPr>
              <a:t>Nauczyciel Konsultant ds. Wychowania Fizycznego, </a:t>
            </a:r>
            <a:r>
              <a:rPr lang="pl-PL" i="1" dirty="0">
                <a:solidFill>
                  <a:srgbClr val="292929"/>
                </a:solidFill>
              </a:rPr>
              <a:t>E</a:t>
            </a:r>
            <a:r>
              <a:rPr lang="pl-PL" i="1" dirty="0" smtClean="0">
                <a:solidFill>
                  <a:srgbClr val="292929"/>
                </a:solidFill>
              </a:rPr>
              <a:t>dukacji Zdrowotnej i Psychoedukacji w Mazowieckim Samorządowym Centrum Doskonalenia Nauczycieli, Wydział w Warszawie.</a:t>
            </a:r>
            <a:endParaRPr lang="en-US" i="1" dirty="0" smtClean="0">
              <a:solidFill>
                <a:srgbClr val="292929"/>
              </a:solidFill>
            </a:endParaRP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12289" name="Picture 1" descr="\\WARFLP1\Library\HEALTHCARE_WEW\ACCOUNTS\BAXTER_KZM_2013\02_lipiec_grudzień\PROGRAM\FUNDACJA_logo\Logo_Aby_ży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5355" y="1446301"/>
            <a:ext cx="2139950" cy="1898650"/>
          </a:xfrm>
          <a:prstGeom prst="rect">
            <a:avLst/>
          </a:prstGeom>
          <a:noFill/>
        </p:spPr>
      </p:pic>
      <p:pic>
        <p:nvPicPr>
          <p:cNvPr id="12290" name="Picture 2" descr="\\WARFLP1\Library\HEALTHCARE_WEW\ACCOUNTS\BAXTER_KZM_2013\02_lipiec_grudzień\PROGRAM\WSSE_logo\Inpekcja_sanitarna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355" y="3356992"/>
            <a:ext cx="2304256" cy="2304256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6423387" y="110499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CB839"/>
                </a:solidFill>
              </a:rPr>
              <a:t>Fundacja </a:t>
            </a:r>
            <a:r>
              <a:rPr lang="pl-PL" sz="1400" i="1" dirty="0" smtClean="0">
                <a:solidFill>
                  <a:srgbClr val="0CB839"/>
                </a:solidFill>
              </a:rPr>
              <a:t>Aby Żyć</a:t>
            </a:r>
            <a:endParaRPr lang="en-US" sz="1400" i="1" dirty="0">
              <a:solidFill>
                <a:srgbClr val="0CB83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leszczeinfo_pl.tests.activepharma.pl/media/img/program/rzecznik_praw_dziec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440" y="1268760"/>
            <a:ext cx="3326456" cy="122413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PATRONI HONOROWI</a:t>
            </a:r>
            <a:endParaRPr lang="en-US" dirty="0"/>
          </a:p>
        </p:txBody>
      </p:sp>
      <p:sp>
        <p:nvSpPr>
          <p:cNvPr id="1028" name="AutoShape 4" descr="data:image/jpeg;base64,/9j/4AAQSkZJRgABAQAAAQABAAD/2wCEAAkGBxMTEhUUExMVFhQXGBwbGRgXGCEaIBwgHxwdHRweHh8cICggHyIxIB8YITEkJyksLi4uHB8zODMsNygtLysBCgoKDg0OGxAQGywmICQvLTQsOC8sLCw2LSwsLC0sLDQtNC0sLS0sLCwsLCwvLCwsLC8sLCwsLywvLCwsLCwsLP/AABEIALwAvAMBIgACEQEDEQH/xAAcAAACAwEBAQEAAAAAAAAAAAAGBwAEBQgDAgH/xABPEAACAQIEAwUEBgYHBQQLAAABAgMEEQAFEiEGMUEHEyJRYRQycZEjQlJicoEzgpKhscEVNENTc7LRFyRUotIIRIPwFiU1NmNkk6OzwvH/xAAZAQACAwEAAAAAAAAAAAAAAAAAAgEDBAX/xAAvEQACAQMDAQYGAQUAAAAAAAAAAQIDESEEEjFBEyJRYZGxcYGhweHwMhRCUtHx/9oADAMBAAIRAxEAPwB44mJiYAJiYmJgAmJiY/GYAEk2A5k4AP3EwIZrxugVmpgjops1RK/dwKeoD2JkPPZAeW5GFfxH2hJJdS0lYeoa9PTj0ESkvIPxtbbli+np5z4QrkkOSt4spI2Mfe95KP7OEGV/2YwSMZWZcbNHe1MEt1qp46cEeYA1v81GEtTZjmlajrT3SCMXdKcLBGoAvvpIJ29TjNouFXlopa5HjKRe+ouXBPntsLG998a46KC/nITe+g26ntNt/wB6y9PRe+qCPzUIMUH7UN//AGjCPhl8p/eZsK3N6GGEUzIZX7yISOGKrzNgq2BtyO5vzG22CPNOEacNQS05lekqQxkd3F007uCVWylV1HkbkEYt/pqMbXvn7EbpBpB2of8Az9Kx+/RzR/wkONai7RSxADUE34KoxH9mWO3/ADYQdc8RdjCrJFfwh21NboWNgLnyHLG3Nwygy5K4zkB3MYiaO5LC97MG5bHmOmJlo6St5gps6Ai4wjADTQVEKn65TvE+OuEuoHxtjZyzNYKhdcEscq+aMG+duWOXsjoKxYpKqkd1WL9KYpNLIOhZQRcGx8+RxoUvHcmsNURRzuOUqnuJh8JYt/mDiieg/wAX+/vmSqnidO4mFRwv2iFyFjmE/L6Cp0wzD8Eo+il9AQp9cMPJ8/hqCyISsqe/DINEifFTvb1FwehxinSlB5RYmmamJiYmKySYmJiYAJiYmJgAmJiYmACYmJjG4iz0U4VEXvKiS/dxX03t7zu31Y15sx/eTiUr4QHvnedRUyqXuzudMcSC7yN9lF6+p5DmSMKHjjjm5KTBJn6UqNeCL/Gcbzv9wAKOt9jjC4r4xd5HjppDLLINElSoOqS/9lAvNIum27c8ZlBw5SJJ3NbWmml5FFhLhCf7x7hR8B88dOjpowW6ZVKTeEVYPas1q4o3k1SOdK6tkjXmdKjZVAHIc7DGjw5R5VUy+zN7TEznTFUmQEMx2XVFpAQHawuedr3x6ezS5HmcTyWlVfEGTYSRtsSt+R9L8xz3xM9ynL+/9op6+MU7OH7sK3ex76iqr135XIt+WNTkniOFbFvERFPLqyfJ8xbUNTRMUkUcpENibfEWI8jgrrcxhymphMBElBV95K8Y5d1II1tbzUq1h5bYAeJ86NZVy1BXSZWuqXuQNgo9TYD88bGU8AZnVBbQOqAWUzHQACb7A7gX35YJwjZSqO2M/vkCb6FPjpIkqzFA+uGJERGve6hdQ36+9bGvk+aRLktVTNUIsskoeOMk30jTqHKwvY7db+uN2j7EKkj6SqhT0VGf+a40k7C1617flCB/FziqWoobVFy4t9CVGVxNYPONlEeWZZAjI+nvGl0MGAkNrKdJO+7/ACwRz9hjfUrx8Gg/mJP5Yw8x7Gq+PeNoZfwkofkw/nh3qKM2nu4DbJH3wPV+xVFLSzAqtWjd+rbfprLEGB32Cj85GxiZ7TPQU8lG4DO87kFgDpjj8IK390uTc26IMZPEVDWwlRWLOhUWRpbm297K+4O/rti/PnK5hXpLXvojYKrFb28IsLn6oLbk9LnDKHe38rr8uCL9D9/9DH0U+uaJZqpdUMDBrsOl2tpUnoDj6yni2WErFUqZ0iayHXplhI2PdSi5HXwm6nlywQV0kiZMq1mlKinlUUUiuC7LtqtpJ8I8/h5YGODIVll9lFGJ3m8OsuVMa9WXYhSOeo38rYhPdFuebfvsHDwOnhfjlTGGmlWWC4AqQNJQnklTH/Zt98eFt/d6noN+WOY6vLanLJ3kp5VmjjYxvLGNSHzjmTcC/wBk7eRww+A+NkWMsgtTKLywEktS/fjPN4D5c4/hywV9LZboZRZGXRjaxMfMbhgGUggi4I3BB5EY+sYSwmJiYmACYmJj8ZgASTYDmTgAzs/zdaaLWVLuxCxxr70jn3UX4+fQAnphB8d8TuzyQJIHkkIFTKm4cg7QRde6U3G3vHG92hcYE/TIfHMjJTD+6gOzzfjkIAXyVb9bYEuB6CV4q2Smv7TDEjRaRdgCxEhT72kAD446mmoqEe0kVSld2RjmnrKMrKY56djsrsjJ8iRz/fg4zKnXO6X2mPQmYU6gVCEhRKnRwTsOvpzB6YqcCcZTTS+xVkhqKaoDK3eHUU8JOsMd9rb35c9rYBqJpCO6j1N3ulSqjd7Hwi3M772/0xrcZSecNdfITCNvjDOVmWlhDBxSwCMydHYkFrfdFgAetsEPBvZTU1YWSoJp4TuLi8jD0U+78T8sHXZz2YpS2nqwslTsVXmsXw+033unTzLJJxirazatlL1HUL5ZhcOcH0dEPoIVDdXbxOf1jv8ALG7fFBMzVpmhUEME1aiLA728P2rdbcrjzwr89zWteWvpXlnNTEFel9mBQMpvfUov6bk4xxhKo8sdtIaWZZvBTgGeVIweRc2vi3HIGAI5HCo43zaOtyFpY5e9aJo9badJ1rbVdTuOd8MaLNkC0+ojVOFCi+58Gon5DESpOMb9bv6AmfuX59TzSPFHIGkj99LEFfxAjbGjfCs4Rr2Q55VoNTLKdPW5QP8A640+zvh2OakSrqbzVNQNZlYnUoJ2CG/hA9MNOko3d/D2IUrh9LErqVZQynmGFwfiDhd8V9kVLUAvSn2aXyAvGfivT4j5HBtlcTQQATS62UEtI59TuTy5Wx95Pm0VTH3sLa47kBuhsbG3p64SFSdN3ixmk+TlviLhqooZO7qItBPusN1e32W6/DngmyvP6ahy92oi5rZ27uR5LBoVtfwAcwTezDrztYDHQGb5XDUxNDPGrxtzB/iPI+oxzz2h8AyZc2tSZKVjZXtuh6K/8m6/HHUo6iNe0J4fuVSi45QJJWOsLwqfA7K7KPrMoIS/mPEdvPBJxJlUuUVkZhmHeBQ4sQShIGpHHIjc/EfDHvwBQUYLVlVP4aUh+4VfEzX8BvexW9uXW17DnWr+KoZJ552oxI8+oN30xawPRQqqFIAAB3ItjQ5Nzsljr5sS2BndnnFsYRdNkpnYI0d/6rKx2UH+5c+59k+HqLNHHJfDucGll1Fe8idSk0R5SRn3lPr1B6HHRXA2cd4ncNIZCiK8Up5ywt7jn7wtof1F9tVsc3V6fY9y4LYSuFWJiYmMJYTAh2g5koQU7MVR0aSoYGxWBLaxfoXJWMcubHpgvwgO07Pdakqf64+q/lTwkrCPg7mST4WGL9NT3zSFk7IF0STM6qSWSSKBTYs8hskS+6iDzsNgBzsTj0rIqnJ64COZTKFDI8fiV0blt1Btyx98McS08ETU9TRJPDI2qRtVpLi4UrfYWBNhcczvvg1ruImp6MTZbXw+zRhYxFJDeZWN9Kkk78mNyBYDrjrTlKMttsceRSknkDeJ+M6mbWjwQU7kWlMcemRvMMx3HqMNLsk4D9kQVVQv+8SDwqR+iU9PxHr5bDzuD9j3C/tlW1TMNUUDajq31ynxC/nb3j6lcdBYyayqoLsofMeCvlnlUTqil3IVVFyTsAMA2fVyZtTTx5fVMJotygGnUeYDAi9jYgdMbnGnDr1kOmOd4ZEIeMqdtam6lh1GBjgDNlasqFq07rMiER1A2dUvZ1tzve5PwxkpxSjvXKHfgW8o4pjrKIVF1SqpzZoybESDYpbnZuVv9MaGb8MSy18FZDKsBjjKPddZcHkLXAFt9zf4Y2Y+HaUTmoFPEJzzk0jV8/PGphXUSd4BbxB/LuDqWKnNOY+8RnLvr31sdyzW2Pw5DF+myKmj3SCJTa1wovbyvi9LKqqWYhVAuSTYAepwIcScaiGLvIlPdk2EzL4TsT4F2L7Am9wPU4hb5snCCSjyeCLV3cMaave0qBq+IHPFKi4bWEBIZZY4QbiJSNI3vZSRqUegOKWT8WhkDVCGJTsJbHuz5XvunMbHbfYnBOGBG24OIe6OGCswK4timFNPNUSIBGr6ECkxsCuxP1tfqdh5dcffZ7NHTZPTySsEjEetmPIAknBkRgK4y4QWbuTdzSRNqkpUGzDmCoG+x+r16b4sjJSWyWMitWyffCHGTVIaSWFoqd5CtPK5trHQMPq78jyPLnzLaykSWNo5FDo4IZTuCDgc4cymmkhuoaSNnDjWGC7G6KityRTyHmL4KcJNrd3cDLjJzH2h8HNl1QFBLQSXMTnyHNT6i4+IscCpYY6r4x4dSvpXgewJ3RvsuPdP8j6E4564Yzj+j55hPTxyOoICyLfRKlwp+G5HyOOvptS6lPxkvqUyjZmrlHC1TUZfKTSRxKoV4piNEkrC/gsd2DAm3LcC18ffZtnzqNC+KSn1TQDqyH+sQj8SgOv3lwP5jxXU1NRHPVO0vdurrGraFFiDZbX08hvucV2ziVapa5ESNjIZECCyXB8QA8t7H4+uHdKUotStn3IulwdW0lSsiLIhDI6hlI6gi4OPXAh2fV6FZIE/Rpolg/wZrsi/qsJE26Kvngvxw5R2uxoRicZ1bR0cvdm0sgEUf45CEX97XxzxxLJFPmRi7wRU6MtOshFwiR+DURcXFwTz64eXH+Yd21OL+4Jqg+ohj2H7ckZ/LHNlPSSMjOqMypp1sATbVe17eelt/THS0EMORVUYdScB0S69ebquixa9MRYMbKf0m4PQ9cDfFeXwU8ixU0xqF0KxkGwdmvaygm1hYee+PzI83jYLS1TFqVmXcNZ4ufiQ2OwufAbjfpjS7NssWqzSEBNMau0uk72VTdQT1307+mNfeheUpN2+AmHwP3gjIRRUUMH1gt3Pm53b9+35Y3cQ4BeIOK62kqJGNBJNR7APGfEpHvHTbcX+HLHESlUk/Ev4CbKKupeScTwLGiPaJg2rWvmR0xdWkQSGTSO8ZQpbrYXIHwuScYnC3GdLXkinLFlF3DLYp0F/jv8AI4ucT8Qw0MJmnJC3CiwuSTyAxDjLdttkLqxrYxqnPQWMdMnfyDY2NkQ/ffcfkLnAaeOqGo3qa5Ej/uIi3/3JLAt8BYfHGxTdouURqFSpiVQLBVUgD8gMP2M1/ayNyNmHI9bB6t++YG4S1o1Polzc+rXPwxT7RI4TQyiVNdxZF+/Y6SD0/wBMVv8AablX/Fp8j/pihn3aBlU1PLF7TG2tCACDzPI8unPExp1NybTBtWDDKad1gjSZhI4QB2tYMbb7eWKLZM8J1UjiMczC9zGfh1jPqNvTGJQdo2VxxohrVcqoBYg3NhzO2LH+03K/+LT5H/TEdnUvw/QLo2aPPFZxHKphmPJH5N+BuT/x9Ma2Aiv7QsnlQpLURuh5qVJ/ljI/2i0VPvDWCeIf2UmrWPwSEb/hb54Oxm+IsNwzJEuCLkXBFx09cZ3DuWNTQLE00k5Un6ST3jc33x6ZNmsdXAk8JOiQXUkWP5j44G834pnoog9WtOBoLbOy3KkAqBpO+4P/APMJGMn3US2uQzwie3fIu6qY6pR4ZwVf8agW+a/5Thu8K5vLVQCaSman1bqrMGJHnsBbGT2r5V7Rlk4t4owJV+Kbn91xi7TTdKqr/BiyV4ieypsvoqWCeopzWVM4ZkRm0xoqtp353N/Q/linxBxDNmUZtTRJHS+MGFSBGreFgehuQp6e7jIoM7eOPuykMsYJZVmTWEJ5ldwRfa45G2NClzLMK1+4jlJuCBCrLEhB2ICbKT8bnHW7O0tz9Wyq+LBz2S5sbUxJ3ikelf8ABMO9hJ+Do6j8WHZjmTgWpaM1iAXdYe+UX+vTSCQcv1h+eOmY3DAMNwQCPgcczWw21LlsHgWPa1Pb2g/YodI+M04U/ujGFrwNk1ZOsrQVPslMrKZp9ZQAqDYbEFrBidNwNxg77XnNq/8AwqIfOaY/ywqKbP6iKIRRylIwxYgWszG27XuG5AC/LGzSxk6Nolc33gv4m4wp1ialpF9qNiJKuoAdj0PdgjYev8eeNT/s+0t6mpk+xEij9dj/ANOAReKJjFJGwicSIVLd2isASOTKAenLDM/7PKeGtP3oh8g/+uJrx7OhJBF3kN6V9KljyAJ+WFvw32o0AjUT1UnendjIlrE9BpHLDErafvI3jJIDqVuOYuLXGMLNZ6Okp19teJgosGkRdTW8l6n4Y5dPbw038C13LnD9TTTh6im0kSEAuotr0XH8zi7mVEJUKkJ6a0DgHz0nbGZwXVQS0qSU6d3E5YqtrW8R6dPO2N04SWJErgUNJUVUuZTUCLQAxAnvGpQbgWPuhue/nixX52cuqY4cxpKN4ZfdnhiC2sQCSpB5XF9/XFWgzGKDiKreaRY00EamNhfSnXHh2lVgzeopqSh+m0ay8qglF1WG7crAAk/ljeopzSaxbPoVXwGPE1E/f00FFBSKZFkd3lhDBVXQBYCx5tipXZDVwxtJJNlqogLMxouQH/iYOaalVFQWuUQIG62Fv9MK3j/MpczrEyulayKbzyDcC3T4L5dSR5Yz0rydui5Y8sFnsyqZq9pJJqelFMnhUrThS7el72AHP1NsfPaNmMmWmNlp6KVJWYKDBpK2sQCbkHnz25YY+UZbHTwpDELIigAfzPr1wtO379FSf4rf5Rh6clOta2CGrRDnL8gXuz30VK0hGxSAKq7eRJJ3+GAavr548zjy8U9Ae8AIk7i1gQSfDfnt54MF48oLfp/+R/8ApwCz5pFU8RU0kLak0WvYjcK1+eIoxbb3Lowk1iw2Mup+7jVDouB9RdC/ktzbAhnnD1Ktd7bWzr3SgdzFK3hD762sTvyTbBuMCnEuQwTVMc1VAZ4ljKKApfQxa5JUeYsL+mKKcrPkdrBdoeMaKaZYYahJZGvshvYAXJONqrgEiOh5OpU/Ai2BejpKOKSIw0LRnWAHEWjTcEbk726WwW4iVk+6COU+FKCnklaOskMUaxsS67lWUjkOvUWwS00nD9O6OrV1Q6MrLYafEDcdF62wG56gFTUDoJ5R8pGwSV3B1TRUcGZLOniKkBR4k1e6QTcE/lt+WO7USdryav0KEffDdMYs6aAi2qWeIj0dXt+7Th88EVPeZfSOeZgjv+SgY514MqnfNKR3dnczpdmJYnpuTvyx0H2eC2XUw8kI+TEYw69Wtfy+49MB+16H+u+bU9K/7E8gP+bCs4Nz1aKrjqGiEoUEab2O45gkEXGHT2o0hYkAfpaKoX842ikX92v5YTvBU9Mrze0wd/F3JbTexGkg3U9Da+LdK06DTyRP+RS4rzlauqlqBGIhIbhAb8ha5NhcnmcMv/s8zeKtT0hb/wDID/LGTk2QxNJ3+TViO22qkqQA5F7lfFsw/L88WOyZvZc5qKYi2oSIAfuNqX/lw1aUZUZQj0REVZ3Hm4uCML2r7NwJnqNRqpGIK+0sbpYg2Ujw+liuGHhcycQ5hFLLS0tFJUSLIdU8slkAbdLbdFIFtuWOZR352stlbqG+TTFkYtCYSHYaDb57bb89sXzgX4PpsxR5Xr3ibvApURckK3BHrcEfLGpxJmSwQNI3e2uBeFNbi56LY/wwko96yJTwLzh/fiSr/wAM/wCVMNVEA5AD4C2E9Sz0EdS1UhzYTtfU/cMb353Gi1uXywXJ2jUwAHc1pt1NK+/7saK0JSasuiEi0j97TuL/AGGnCx71M11jA3I6FrfmAPMkYnZjwh7DT6pBepms0h6jqFv6XN/M3wI5zUZdU1XtTrmglFtJWBwFty0jTt54s/0zT/8AEZ1/9N/+jDbGqeyPXki+bjLrMzWOWGK13lLWF+QUXZvgNh+Ywtu34/RUf+K3+UY/MozWhgqfaiM0lm0FAZoZGsDa9vDtyxS4tq6TMCvfvmYVCxRUpCAL2+7c8gMFGm4VE+hMndDjXlhWZ5/7zUv+GP8AK+NSg48ijjKN7fIbWDtSMCNrdFsfPAvVTU0lWtY02ad+ttJFJsLC1raOW5+eIo05Rbv4MJO9h0DAxxJV18jmGgESFADJNLuATyVVA3NtyTyuManDuZCenWQGS24vKndtseZXpgXgojWVSVlHXk05Ze+p1sQdO1yQbg7Da2+KIRs3foM2W+E82r1mNLmMaa2UtFNH7rhbalI6EXB9b4McY8EE71WuVEWKNSItL6ixY+IsCBbYCwF+Zx68T14gpKiY7aInP52Nv32xEu9LC58CVhHKmYT65ZXH15HYfrOSP44IKngzNRAHennMKAsELX0jqRHe4/IXxW4CjJrIwhUShW7nVy70KdHPbny9bYuU1VnUdT4TXe0avdbWwJv1B8Gn15Wx3Zyado2x4mdIq9niaszo/LvQ37ILfyx0J2dD/wBWUl+sSt+1v/PCUoHRc1rJlChYI6iQ6PdDiPS2n07wtbHQGR0fc00MX93EifsqBjn6+V2vl+/UtpoyOOIgI4ZmHhinQv8AgkBhe/oFcn8sc5Uve0VYUGgyRSNERILodyh1A/VI3x1NnGXrUQSwP7sqMh/MWv8Azxzd2iUrGWKdxZp4yso8poT3Uw+YU/nidBNZg+v7/sioupcpOzitmZpZI4qGINfVK2kJ+EXJ+FyMeWbzJQ19NVQVPtSqVLygkl2SyzDck+6Rbc8xi1/RMucCORa2PWiKrwzyFe7Ki2pBuCrAXuN73virxhQwQRU9DTSCplR5ZZpE3GplUaV57BVJ/VHnjVGTctsn8VbhfEXpg6RhlDqGU3VgCCOoIuDgd4nrYaEmtk74ggIwjJIJ303XzN7X+GB3sS4mFRSGmc/S09gPvRn3T+W6n8vPDDnhVxZhcbH5G4/fjkTh2c3GRcndC9pq7N6945EiSipkYOBLcvIAb2PKwIwwKSoWRQ6MGU9VNx5Gx674XvalX1C5fMZPoyziKOONj4yx94tsbEfVH5k4JMsqBTRQU8aF1hQLMy8o7LzPmb81G9t8PUjeKklYhPJa4jzh4DEsYRnlbSFdiOViW25KFuSfgOuMiXj+DvFVQWXU6MetwF06d7EEm25FsFDQxTBWKxyAjwsQGFj5HyxP6Pi/uo/2R159MVpxXKJdwaXj2DxEq3d2Qqw3J1Asbi/QAG3r6jFil41hkOlUlJ7wR8h7xvbr10t8sbooIufdx9Pqjpy6Y+f6Mi1BgiqVJPh2BJ6kDYnyvyucF4eBGTOHEsftXsuiTvPO3htYG97+Rv8APFCo4rlWQKKfUPaDCWVibWKW6cyGJ8hpOCgRi97C/nbfHwlIgNwig3JuABueZ+OITj4E5Big4waSaCIxKO91XIcnSQzqBy66SRfnv5Y3sozQVCsyo6qGZbtbcqbEixO1wRixHRxrYqiC17WUC1+dsfLssSnSnmQiAAseZsNgTiJOL4QZM/ieZjE0UY1uwGpAbN3eoCQj8rgeeAHPeB44p2nikWgQISksDEbjezxsRtawsp54s5h2h0LOWEFYk6mxdYfEpH1TvuPunbBFwpni5lETJSsFja2qVLBmG4KK246H05XOL4qpSV7YFdma/DEEyU0YqHMkxUF2O256W6W5YCO3fOu6o0pwfHUPv+BLFvmSo/M4ZhNtz88cw9ovEft9c8i3MS/Rxeqg8x8Tc/LD6On2lXc+FkJuyKGXZTEYTNPU+z3a0IEZkLlfeNlIKqDpGrzv5YKa3PM9XL45mmkNNIu8gA1KL6Rqbnv5+vPFfJMihzOjhSKeOKsp9SGOQ2EqFiylT5i5HI48M9gnoKeaCoqlkknCL3MchdURDcu3RTsqgc+Z6Y6MpKUrPm/DXTy9yrhFvsvy3Wsm2080FOPUAmaYfsIB+tjorCx7Lsl0NEpH9Wh1P6zVNmI+Kxqg/XwzsczVz3VGWwVkTCo7T+HC5lRR+mHtEO3KaJbSp+vFYgecZ54a+MviTKzUQFUbRKpDxP8AZkXdT8L7EdQSMU0puEkxmro5c4dylaueOAypEZNld11C/lsdr9PXbDOyPL0gh1ZLTrWTazE1VOQoBCgkxIdiu5vY7W+tgH44ynu5RPGhjjmZrp/czKfpYvybxL5g7csWKnMXr0y6hpV0GMFdIJA7wneQn8IJ/NsdmonUSaeOv5KFjB91tS2UZqWgKt3enWimy+JQZIx5C97eW3ljojJ8ziqYUnhbVG4uD/I+RHIjHPfEGUZTRsadpqqaoXaSWIJoRuvhb3vUXv63xa4O4nlyWqenn8dOxBYL0DAFZUB8wRdf5jfPXo9tBOPKXqNF7WOnirhmOtWJZCw7qVZBY25cxt6fLHjxnVLSZdUMgChYmCgebbfzxu0VWkqLJEwdGF1ZTcEY8M2yqGpTu50DpqDaTyJHK/mPTHNjKzSlwi2wE8ASyQUUMMEPeOoRnOvwWbdrsdlYD6oB6YL8u4gp5jaOQNuQDY6WI5hWtZremJnNRHTwbp9GbJZRYKGOknYbAAkk4A+DssZZJ8onIkhgMc8Tj7Gu4VvLl/mxY0p3kLxgaGJinmWZw06hppFjUsFBY2uTyGLd8UDn7fH4WGFpxtxBWUtIzmqRKqyuIhGoGksQQLkliNrn15Yu8V5DUyJBXUMzmoiTUI3YskgKjkt7Bv44uVLht8i7glzLiKOOOpdQztToWYWIF7EgXI9OmF/mdbPCtLnMUjToU01Md9grEX0Dktjtb0Fzgn7PMxWthnlZXs7BJFl3IIQB1Ow2uSOQx55NwAaYyRw1kopJL3pyita/MBjyFvTDx2021Ln38SHdm3YVCrPRyqrOFJYeIMp+0vUgXt1HwxtgYq5XlkVPGsUMaxovJVH/AJucDPaJx3Hl0elbPUuPBH5ffbyH8cVKLnLbEbhZMHtn4z7iL2KE/TSr9IQfcQ9Pi3L4A+mF12d5HJMZJIJoY6lBamWRhdn+syjzUEWJHNvTGDS5dWV8krxxy1Et9UjDc3a9ieg5Gw9PTBVV8K1lWqg5e9NPEoWMqp0OovZW3ujjo97NvexscddQjRhsTV+v/Cm7k7mfn2S/75TR1TTtUTFPaEcC4ubFkk5MLb8rC3Pyo8MZPE9W+pu8pabVLI4W3eIh8IA6azpFvXF6r46rPZJKSpu0gIVXkX6SMbiRSTvcjSvna++D7s24T0FYmA+jZJqo25y2vBB+oCZG+8yYJ1JU6feBK7wMPhPL3ipwZbd/Kxlmt9t9yPgosg9FGNnExMcVu7uXkxMTExAAD2h8OoVklYHuJQBUhRcoV/R1Kj7S8mH1l/DulKZpsrr42dQzwsG2PhkQi11Pkyk2OOqCL7HCm4/4LRUCsQtML9zMf+6sTvG/nAx5H+zPpy3aXUW7kuGVzj1QCZNwzQs/fVGZQ+zA6iu4mcc9LL9Unra/p540auODM/6Sr5dUEEKxJAwFzcXAUrcA3Gm46ahY7YBczy+WnlaKZCkincH9xB6g9DgtOd0y5dTUMSNPM8neSL7qGRjZFY83tt4RYbC56Y6E4vEk2/suWVp9Dw4O4vq8qKHQWp5hrEbGysORaNtwD5/lcYffC/FVLXprp5ASB4kOzr8R/PlhWdoqXmggndYqGlRQ9hbvXtdxEi2JNtrjYX3PMYDY+H5kg/pGkkdYVkZVZyIpRbysdL9QdJ6HbGepShXW54bGTccHT7LfFehy+KG/dRomo3OlQL/G2Elw52zVMVlq4hOv21Oh/l7rfuwx8n7S8tqLWqBGx+rKNB/fsfyOMNTS1afK9CxSTCauoY5gFljV1BDAMLi45HfriyBjyp6lJBeN1ceasD/DHrigYC+KOHqmsWoiMcNnUpHMznUqkht0C87jz3wSZBRyQ08UUrKzRoF1KCAbC17HGhjMzLiKkgF5qmJPRnF/lzw+6UltRFksl2ClRCxVQpdtTWFrm1rn1sBj2JtucLPPu2akiuKaN6h/P9GnzIufyGFbxPx1XZhdJHKxWJMUQIW33urD47Y0U9FUnl4XmK5pDP477WYoLw0WmabcGTmifD7Z9OXrhOJTyVHe1VRI3dhvpZm8RZiLhVG12tyGwA8hj2psvjhp4qmojaRZndYolbuwRHpDs7AE2uwAUc9zfHhneZxuJFp0aGGUq7Qk6grqrL4G5kWY8wD8sdKjSjTVofNlTd+Qt4or5MpqzTUruKbu0YpqK69Q8TF1swbb3gdvhihmWaVqwrURZlO0LkqqvKwlDC2pSo2NgR4hsbjlyxv8bvHFWUddKQwFNC6xA+KVgD4T9ldxdj8BfAvwpwz32maZG7gsVihU+Oofc93Hfko+tJyA/ckHHYpy+fmS73sjW4JyeaaVKuW8tRISKVZSW1svvTvffu49vibAdMPvI8qWmhWJSWtcs7c3Ym7O3qTc4ocL5D3AMkmk1EiqGKCyoq+7FGOiLc/E3JxvY5morOpLyLYxsTExMTGcYmJiYmACY+ZIwwKsAQRYgi4IPMEY+sTAAruNeBkEenS70yg92yDVLS+YUc5Yf/h81ttfkFJWUFRl80UwKML6oJ08cb25FT5jnpO4x1ZgVzzg5JNbQaEMm8sUi6oZfV020t99bHzvYY20NW4YlwJKFznWmilrqkCScd7IQDLM9rb+Z225hdsFHaTVa6iHLaVWMVKBGijm8hAu1uu3X1Y4+uI+AQr6U/3aRuUFQ10c+UM/uv18LANgeWsqqBpYZYtDSIUYSqdYUi3gfmBb7JtjoqUajUovjhFXHISxcPRQ5ZXM8SvJGItFQdwWYnUIiNtIGkX5kk8tsL9ACQGOkX3Nr2HnYbn4YKcqzmmTKqmju6zSusl2UFDp0+EFdwbDqOuMnhbLWqKuCIKSGlTVbooYFifS18PTvHc5eP2IfSxq5nwFU08kiI0byRRiR1iYhwh+sBYE+tsVpoMxigWoMs6wN7ripNm9AA9yfS2C3i7jH2bMa8x05M7r3IlkkNlWwuVj0D97dMZXEdv6Cy0jks0oJ8jZtv3HFUZze3clm3tcZpdDJ/oHMJnjjYuzSrqjD1AOseYu5/8AIPljxq+D544ZZx3LrC/dyiN7tG17WYW88aiVnc1eUudjHHT3vtYM5/8A1ODXMKGOWozeiZDAlvaWnVj4iBdRJq203JsBbkcEq0oteH5sG1MX/EHDcdPR0tTHK0wqC3iKhAmm3g03YknffV9Xlvjc7NqgVUVVlj6R30V4WAAIdd7Ejdr7HfyOKuQ1cU2Sz0080cTJOslOXPMkXdQB4vPe318Y0Waw0klLLTfSSQa2d2BjV2J8Nt9RUDbe18S1KcXF8p490Rw7m3w5mdJNRNluYMadopGaGa19DEnWrD0N/iD0tjDzZaWnjeKCf2mSQjVKE0Iiqb6UBJLMxtc7AAWF74tyZXV17NVz91TxObmaQd0hv9ke85+F7+eGHwZwCUs0KtH51c6DvT/gQm4i/G92+7hJ1IUst/LpclJsDuHeDJHkRqpHkmZQY6TVZ2XkrTsf0MQ8uZ5AYd/DnDog+klKyVBUKWVdKoo5RxL9RB8zzOL2TZNDTIViW2o3diSzOftOx3Y+pxoY5tfUSqPyLYxsTExMTGcYmJiYmACYmJiYAJiYmJgAmJiYmADyqqZJEKSIro2xVgCD8QcCuY8DqU0U8gSP+4mTv4fyViGTbbwMAPI4L8TDRk48BYSeddmQub0ssJ+3SSCdPiYpdDr8FY4Da7goKQorKfUeSVAelf8AZlH88dPY+ZIwwswBB6EXGNUNbUiI4I5gk4HzFt1h76wtqjlSTboB4r2xZy3K86plaOKnqVRjdkMQdSfOzAi/qMPyr4Py+T36KnP/AISj+Ax4rwNl45UqD4Fh/A4t/r7qzS9PyL2YhE4Wzdpe/wDZqjvb6u8cAG/ndzb/AEx6ZhkFfIP98q4kF+VTWA/8oZsPUcB5be5o4SfvLq/zXxrUOTU8P6KCKM+aRqp+YGB699EvT8snsxBZX2eLIb97PP6UtOQD8JpysfyBwe5B2dNHYrDBTffc+1zH4FgscZ+CthnYmKJ6upPqMoJGNlnDMET96Q0s9rd9Mdb/AJE7IPRQBjZxMTGZtvkYmJiYmIAmJiYmACYmJiY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SEhUUExQWFhUXFiAaGRcXGSIfIBwZHRwaHBwiHx8YHiggHh8lHR8fITEhJSkrLi4uGyA1ODMtNygtLisBCgoKDg0OGxAQGzcmHyQ0LzQsLS8sLCwtLDQ0LCwsLCwsNCwsLyw3LCw0LCwsLDQsLCwsLCwsLC8sLCwsLCwsLP/AABEIALwAvAMBIgACEQEDEQH/xAAcAAACAwEBAQEAAAAAAAAAAAAGBwAEBQgDAgH/xABOEAACAQIEAwUEBQkDCgQHAAABAgMEEQAFEiEGMUEHEyJRYRQycYFCYpGhsRUjM1JTcnOCwWOi0QgkNENUg5Ky0vAWFzZ0JURVZJOzwv/EABkBAAIDAQAAAAAAAAAAAAAAAAACAQMEBf/EAC4RAAIBAwMBBgYDAQEAAAAAAAABAgMRIQQSMUETIlFhgfBxkaGxweEyQtHxFP/aAAwDAQACEQMRAD8Ad+JiYmACYmJiYAJiYmPmSQKCzEAAXJJsAPUnAB9YhOArNOPAVLUio0YNmqp27uBT9U21Sn0QW9cLDiHjiOQ2dpK9v7S8NOD9WFPFJ8ZG+GNFPTTmK5JDirONaONjGsvfSD/V06mVvmIwbfPGXmPHEycqRYh51lSkO3npXW3yNsJ6mzLM65HWnukEYu6U+mFFAF99JBO3qcZtFwo8tFLXI8ZSL30Fy9zbntsLG97nGuOjgv5MTe+g1KvtIf8A2zL4/RElmI+zSDige0s//VIvll0h/GXC0zehhhFMUMj95EJHDFV5kgKukG3I7m/MbbYI814Rp1ahlpzI9JUAmR3cXTTu4JVbKVW55G5BGLHpqKtfqRukFkPaU19sypm9HopU+8SHGxSdokrEBXy6f0WoaE/ZKhH34RNc8ZkYwqyR38IdtTW6Emw3PkOWNubhhBlyVxnIDyGMRNHclxe9mDe7sdyOmGlpKSS8wU2PiLjYKuqopamFf2gUSx/HXAWsPVgMbmUZ3T1S6qeaOUddDA2+I5jHMWR0NWsUlVSO6rF+lMUmlkG9iygi6mx8+Rxei42dmBqoYqhhykH5mYeoli3v8QcUT0N/4v378yVU8Tp7Ewo+F+Pnaywzif8A+2rCI5v93Mv5uT0DAH1ww8j4mhqiYxqjnX34JRpkX+U8x9Zbj1xiqUZQ5LE0zZxMTExUSTExMTABMTExMAExMTEwATExMYXE3EPs2mOJBLUyg93FewsPedz9GNeZY/Ab4lJt2QHvxBxBFSKurU8shtFCgu8jeSj8Sdh1woeNuMbtpqdFRIDtSI16eE/2rDeokH6uyi2MPiTitjI8dNI000vgmqwDqkv/AKuBRukQ5C27c/jRoeHKVJO5raw00vIosRYIT+0e4UH0H246dHTRgt0/2VSlfCKsHtObVcUbyapHOlS2yRrzOlV2VQByHOwxo8OUmV1Mvsze0RM50xVRkBDMdhqi0gICeQuedr3x6ezS5DmcTyWlVfEGTYSRNsStzsR5X5jnvj8z3KaDv/aKeujFOz953QVu9j31FVW2+/K5FvljU5J4jhWw0Iipl1XNkuYnUNTRMUkUcpIzYm1/MWI8jgrrcxhyiphMBElDV95K8Y5dxKIltbzQqxA8tsAPE+dGtq5agrpMr3VOZA2Cj1NgPnjYyngDMqpVtA6oBZTMdAAJvsG3AvvywThGylUdsZ9+QJvhFPjlIkqzFA2uKKNI0a97qF1Dcc/et8sa2UZpGuS1VM1QiyySh44yTfSNOocrDVY7db+uN6j7EKgj85VQp6KjP/VRjRTsMXrXN8oQPxc4qlqKG1RcuCVGV7ibwecbKI8syyBGR9OtpdDBgJTaw8J57t9mCOfsMb6FcPg0H9RJ/TGHmPY1XR7xmGb90lT9jD+uHeoozae7gNskffBFX7DUUtLMCq1aN36tt+mssQYHfYL9shxiZ7Svl9PJRvZmeoYgsAdMUfhBW/umQm5t0QYyeIqGthKisWdSosjS3Nt72V9wbHfnti/PnK5jXpLXvoQhVYre1lFhc81Bbcnpc4ZQ72/ldfTgi/Q/f/Bj6KfXNGs1UuqGAhrsOl2tpUnoDiZdxTJHphqlM8cZsp16ZYSDYmKUbi3lcg2wQ10kiZOq1mlKinlUUUiuC7LtqtpJ8AH0vh5YGeDIVml9mFIJ3mOnWXKmNOrLYEKRz1G/lbAnui3PNveA4eBwcM8daYw00onprgCrC6WiJ5LUxj3D/aDwmx5YYiMCAQQQRcEciMcy1eW1OVzvJTyrNHGxjaWMakPmkyXIF/1Tt5HB3wPxksSF4gfZV3nprktS35yRdXgPVeafdjn19NjdDgsjLoxwYmPiCZXVXRgysLhgbgg8iMfeMJYTExMTABMTEx8ySBQWYgAC5J5ADck4AMviXOxSRatJkldtEMS85JDyUfiT0AJwhONOIX1S06SCWWU2q51/1jA7Qx+UKcrD3j9+7x1xcx/zhbiSdClKOsNKdml9JJja3kq4GOB6CR4q2Smv7TBEjRaRdgpYiQp9YKLD446mmoqEd8iqUruyMc09XRFZSk9Ox2V2Rk+wsOfpzwb5lTrntL7TFoSvp1C1CEhRLH0cE7C2/pzB6Yq8CcYzTS+xVkhqKaoBVu8Oop4SdQY72Ft7/Ha2AaieQjuo9Td7pUoo3ex8ItzO+9v8Ma3GUnnDXXyEwjb4wzlZlpYVYOKWARGTo7Egta/0RYAHrbBDwb2U1FWBJUE08J3Fx+cYein3fifswddnPZilJaerCyVHNU5rF8P1m+t06eZZJOMVXWbVspfMdQvlmFw5whSUI/MQqG6yN4nP8x3+zG7fGeuZq0zQgEME1aiNjvbw3963W3K488K/Pc1rHlr6V5ZjUxBXpfZwVDKb31KL7Dbck4xxhKq8sdtIaeZZvBTgGeVIweRc2vi1HIGAI5HflhU8cZqldkLSxyd40TJrbSVPeLbVdTuOeGNFmyBafURqnChRfcnRqPyAGIlSajfrkFLJ+5fn1PPI8UcgaSP30sbr+8CNsaOrCr4Rr2j/AC5VoNTLMdPW5jD2/HGp2d8OxzUiVdTeaoqBrMrE6lBOwU38IHphp0lG7v4fYhSuH0saupVlDKeYYXB+IOF3xX2RUtRd6U+zS+QF42+K9Piv2HBtlcTQQATS6yoJaRz0ueZ5bDH3k+bRVUfewtrj1EBuh0mxt5i/XCQqTpu8WM0nyct8RcNz0End1Eegn3WG6uB+q3X4c8E2V5/T0OXu1EXNZO3dyPJYNClr+C3ME3sw687WAx0Bm+Vw1UTRToJEbmD+I8j6jHPHaHwDJlra1JkpmNlktuh6K/8ARuvxx06OojXtCeH9GVSi45QJpWOsLQqfA7q5UfSZQwS/mBqO3ngk4kyuTJ6yMxTDWFDixBZCQNSOORG9vUfDHtwBQUgLVlVP4aUiT2dV8TNfwG97Fb25dbXsOdev4qilnnnajEjT3Dd9MTZT0UIqhSAAAdyLY0uTc7JY6+YvQYvAHFscahlslJI4WSO/+iTtyt/YSH3f1TthsY5N4dzg0suor3kbqUmiPKSI+8p9eoPQ46B4Azi6+ytIZNEayU8p5zUzbKT9dPcb1seu3N1mn2PciyErhjiYmJjCWEwFdo2YqQtIxIjZGmqmH0aaO11+MjEIPTVg1Jxz32g54ZI2cc66TX8KSE6IF/nYtIfkMaNNT3zFk7IHUSTNKqSWSSKAGxZ5DZIk91FHnYbADnY49ayKpyauAjlUyBQyPHuro/LbqDblj64Y4lp4Imp6miSeGRtUjXtJcXClb7DSCbC45nffBtXcRNTUYmy2ui9mjVYxDJF+eVjfSpJO97E3NrAdcdWcpRltt3ePIqSTVwN4n4zqJtaPBDTuRaUxx6ZG8wzHcX6jDS7JOA/ZEFVUL/nEi+FSP0SHp+8evlsPO4P2PcL+21bVMw1RwNqOrfXMfEL35294+pGOgcZNZVUF2UPUaCvlnnUTrGpdyFVRck8gMA2fVyZvTTx5fVMJYtyg8Oo8wGDC9jYjyxt8acOvWw6Y53hkQh4yp21qbqWHUXwM8AZsrVlQtWndZiQqOoGzol7Mtud73J+GMlOKUd65Q0ubFvKOKUraIVF1SqpzZoybESjYrbnZ+Vv8MaGb8MSy18FZDKsBjjKPddZcNyFrgDTvuSfhjZj4epROagQRiY85NI1fb5+uNTCuok7wJt4g/l3B1LFTmnKd4jOXfXvrc7ktbY/DkMX6bIqaPdIIlNrXCi9vK+L0sqqpZiFUC5JNgB6k4EOJONRDF3kSnuybCZx4TsT4FuDJYAm9wPU4hb5sHZBJSZPBFq7uJE1e9pUDV8QOeKNFw2sKhIZZY4gbiJSNI3vZSRqUegOKeT8WhkDVCGJTsJbHQeovfeMkEbNtvsTgnDA7jcHEPdHDJVmBXFsUwpp5qh0AjVtEYBMbArsT9LXfqdh5dcfXZ7NHS5PTySsEQRa2Y8gCScGZGArjHhAT9ybv7LE2qSlQbMOYKgeR+j16b4sjJSWyWBWrO6PvhHjJqoNJLC0UDy6aeV/pjoGH0d+R5Hlz5ltZSJNG0cih0cWZTyIOBzhvKaaSG66pEaTWNYYLYG6KivyRTyHmMFOEm1u7uBle2TmPtD4ObLagKLtDJcxOfIc1P1luPiN8CpNsdV8Y8OpmFK8D2BIujfquPdP9D6E4564Yzj8nTzCenSR1BAWRb6J0uFPw3I+w46+m1LqU/GS+pTONmauUcLVFRl8pNLHEFAeKYjTJKwv4bHdgwJty3AtfHz2f504XQnimpiaimH6yW/ziH4OtmHky3xiZlxXUVVRHPVO0vdyB1jDaFGkg2W19N7e9ucVmziVapa5EWNjKZUCCyXB8QA8t7H971w7pylFqXX3Yi6XB1Tl9Yk8SSxnUkihlPmCLjFjAV2c1qDvqZP0Q01FP/AnuwX+Rwy+g04NccOcdsrF6B7j6raOikWM2km0wR/vysEH2XvhAcTSRVGZGPvBFAjLTrIRcJHH4NRFxcXBPPrh1doNdompR0iWeqPxhj0pf+aS/8uOdKelkdGdUZgltbAE2LXte3npO/pjp6CGG/fvBXUYcycB0S69ebKuixa9MRYMbKd5Nweh64HOK8vhp5FippjULoDGQbB3a9rKCbWWw898fmR5vGwWlqiWpmYbhrPEd/EhIOwufAbjfpjT7NssWqzSEBdMauZtPOyobqL9bHTv6Y1d6F5Sd7fATD4H5wRkIoaKGD6QW7nzdt2+/b5Y3cQ4Bc/4rrKOokY0Mk1JsA8Z8Ske8dNtwT8OWOIlKpJ+JfwEuUVdQ8k6zwrGiPaJg19aeZHTF5aRBIZNI1lQpbrpFyB8LnGJwtxnTZgSKcsWUXcMtinQX9Tv9hxc4m4hhoITNOSFvpFhcljyAxDjLda2QurGtjGqc91MY6ZO/kGxsbIh+u+4B9Bc4Df8Ax1RVG9TWokf7CIn+/JYFvgLD442KbtEymNQiVMaqBYKqkAfIDD9jNf1ZG5GxDkfeEPVP3zA3CWtGp9EudR+s1z8MVO0SOI0MolTXcWRfr2Omx6W/DFY9puWf7Un2H/DGfn3aBlc9PLH7Sja0IAIPM8jy6c8TGnU3JtMG1YMMpp3WCNJmEjiMB2tsxtvt5YpNkzQnVSOEHMwvcxn4W3jPqu3pjEoO0XLI40Q1quVUAsQbmw5nbFj/AMzcs/2pPsP+GI7Opfh/ILo2aPPFLiKVTBKeSPyb9xuT/j6Y1sBFf2hZRKhSSojdDzUqT/Tn64yP/MSjpt4asTxD/VSX1j9yQjf91vtwdjN/1YbhlyJcEXIuLXHTGfw7ljU0CxNNJOQT+ck943N+nlj7ybNo6uBJ4SSki3UkfLcehwOZvxTPRRB6taceAts7C7KQCoGk+I3BwkYyfdRLa5DPCJ7d8i7qpjqlHhnBV/4iAW/4l/5Thu8K5vJVwCaSnan1bqjMGJHnsBbGT2r5V7Rlk4t4ox3q/FNz91xi7TTdKqr/AAZEleInsqagoaWCeopzWVE4ZkQtpjjVW0787m/oflinxBxDNmcZtTRJHS+MGFSBGjeFgeh1EKenu4yKDO3jj7spFKgYsqzJrCMeZXcEXsLjkbY0KbMa+ufuI5SbqQIFKxoQdiAmyk/G5x1uztLc/m2U3xYMey/NrCkcneGZqR/4VQNcJPwlQqP3sPLHMXBsjKK2Ie/3HeqP7SmcSL8bb46YpZxIiuOTqGHwIuMc3WwtMtg8Cv7VKnx1n9nl6p85prfguF5wPk1ZOsrQVHslOrAzVGsoAVBsPCQWsGJ03A3GDTtXbxZl/Coh9skxwr6bP6iKIRRylIwxYqLWZmtu17hrAAC/LGvTRbo2iJN97IX8TcY06xNS0i+1G1pKuoAdj0PdgjYev488an+T9S3qamT9SJVH87N/04BF4omMUkbd24kTQW7tVYAkE2ZFHla2GZ/k8r4a0/WiH2CQ/wBcTXj2dCS9siLvIbsr6VLHkAT9mFxw32o0IjUT1UnekXYyJaxPQaRyGGJW0/eRvGSQHUrccxcWuPXGFms9JSU6+2vEwVbBpEW7WHRept5Y5dPa8NX+Ba7lzh+pppw9RTaSJDYyKLa9Fx87XOLuZUYmQqQvmC6BwD56W2xmcF1UMtKklOndxOWZVta12PQcr87Y3ThJYkyVwKGkqKqXMpqBFoVMQJ7xqUG6ix90Nz388e9fnhy2pjhzGkpHhlHhnhiC2sQDdWB5XF9+uK1BmMVPxFVvNIsaaCNTbC5VOuPDtKrBnE9NSUP57RqLyqCUXVZd25WABJ+WN6inNJrFsv0Kr4DHiaifv6eCihpFMiu7vLCGCougCwFjuWxUrshq4Y2kkmy1URSzE0XID/eYOaalVFQWuUQIG62FvxthW8f5lJmdYmV0rWRTeeQdCP6L5dSR5Yz0rydui5Y0sIs9mVVNmDSSTU9KKdPCpWAKXb0vewA5+ptj57RsxkywxstPRyJKzBQYbFSLEAm5B2PPblhj5RlsdNCkMQsiLYD+p9Thadv/AOio/wCM3/KMPTlGpWtbHgRJNQDnL8hHdnvo6VpCNikACjbyJJO/wwC19dPHmUeXiChJkAIl7i1gQSbrfnt54MV48of239x/+nALPmkVTxFTSQtqTRa9iNwr+YxFGLbe5dGTJrFhsZfT93GqeC4H0F0r8lubfbgQzzh2lWu9trZl7pQO5ilbwiTfW1id+S7WwbjAnxLkME1THNVQGeNYiigKW0OWuSVHmLC/piinKz5GawXqHjGjnmWGGdJZGvshvYAXJONqrgEiOh5OpU/AgjAvR0lJFJEYaJozrAEgi0abgjcne3S2C3ESsn3SUcp8KUFPJK8dXIYo1jYmReashHIdb7i2CWmlyGmdHVq6odGDKQAviUgjovXAbnqAVNQOgnkH2SNgkruDqiho4MyWdPEVIVR4k1+6QTcE/Lb5Y7tRJ2vJq/QoR98NUxizpoCLapZoiPquslvuth5dntQZMso2PMwID8hb+mOfODKp3zSkd3Z3NQt2Ykk9Nyd+WH52Z7ZbAPIMPsdhjDr1a1/L8j0wG7V4fFmPrTUrj+SaQH8cLTg3PVoauOoaIShQRpvY7jmCRa4w4u0+mLSsoH6fLpl/mheOQfcxwpOCp6dXm9pg7+PuC2m9mGkqSVPRrYu0rTotWuRP+RS4rzlauqlqBGIRI1wgPKwtcmwuTzOGX/k8zeKtT0ib/wDaD/TGTk2QxtJ3+TViu30qSpADlb3K+LZh8vnix2St7JnNRTHbUHQA/UbUv93E1pRlRlCPRepEVZ3Hm4uCML2q7NwJnqNXtUjEFfaWN0sQbKQNJB5WIwwzhcy8Q18UstLS0clRIsh1TyvZAG8SW26KQLbcscyi552stlbqG2TTl0YtCYSHYaDbp18O2/pjQOBfg+mzBHlaveJu8ClRFyQrcEetwR9mNPiTMlp4GkbvbXAvCmtxc9Fsb/ZhJR71kSngXvD/AP6kq/4Z/CPDVRAOQA+AwnqWehjqWqkOaidr6n7hje/O4KWtsOmC5O0anAA7mtNhzNM+/wB2NFaEpNWXRCQaR+9p3F/sFOFj3qJrrGBuR0LW9L2HmSMfnZlwj7BT6pBeoms0h6jqFv6X38zfAlnNRl9TVe1OuZiUW0lYXAW3LSNO3nix+WYP2+c//jf/AKMNsap7I9eSL964zKzM1jlhitd5SQBfkFF2b4DYfMYWvb9+io/4zf8AKMTKM1oYKn2ojM5ZdBQGaF2spte3h25YpcW1dLmJXv3zIKhJRUpSANVvqXJ254KNNwqJ9EEneNhxrywrM8/9TU38If8AK+NSg48ijjKN7dIbWDtSMCNrfRWx88C9VPTSVa1jTZn36kaSKTYWFrW0ctz9uIo05Rbv4MmTvYdAwL8SVVdI5hoBEhQAyTS7gFtwqqOZtuSeVxjV4dzIVFOsgMljcXlTu22PMqeWBenojW1SVlJXfmCy99TrYg6drkg3B2G1sUQjZu/QZst8J5tXLN7LmMaa2UvFNH7rhbagR0IuD63wY4x4IJ3qtcqIsUakRaX1FmY+IsCBbYCwF+Zx68T14p6SomP0ImI+Njb78RLvSwuSVhHKmYT95LK/68rsP5mJH4436ngzNBAHennMKDUELX0jqRHquPkL4rcBRk1kYQqJdLdzq5d8FOjntz5etsXqaqzmOp8JrfaNXutrIJv1B8Gn15Y7s5NO0bY8TOkVOz1NWZ0fl3wb5KC39MP7syH/AMLpSfpR6v8AiJOE1l7Iua1kyhQsMU0h0e6HEeltPp3jNbD44Wo+5o6aL9SFAfjpF/vxz9dK9vT8/wCltNGR2gRhVpZ292KpUP8AwpgYXv6DWGP7uOeqXvaGsKDQZIpGiIkF1O5Q6gfokb46hz/LBVU01O3KWNkv5EjY/I745w4+hLvDUsLNURWlHlPDaKYH1uAfnhtBNO8H795IqLqX6Ts4rJmaWSOOhiDX1StpCfui5PwuRjyzeZKCvpqqCo9qVSC8oJu7pZZRuSb6SOp5jFr8ky5yI5FrI9aIEeGdyO7Ki2pByKsBe43ve+KnGFDBTxU9DTSCplR5JZpI+WtlUaVtfYKt/wCUeeNMZNy2yfxVuBemDpKKUOoZTdWAII6gi4+7A7xPWw0BNbJ3xBARljJIJ303XqTe1/hgd7E+JhU0hpnP52nsB9aI30n5bqfl54Yc8IcWYXHO3qDcffjkTh2c3GRdyheU1dm2YOkiRJRU6MHAluXkA3seVgR/2cMGkqFkUOjBgeqm422Nj13wve1KvqFy+Yv+bLOIY442PjLH3i2xsR9EfMnBJllQKWKCnjQusKBZmXlGAvM+ZvzUb23w9SN4qSVvIVPJa4jzh6cxLGEZpW0hXYjlYk7clVbkn4DrjIl4/h7xVUFl1sjHrqAXTp3sQxPW1sE7QxTBWKpICLqxAYWPkfI4/fyfF+zT/hHXn0xUnFcol3BpePYPESG7uylWHPxAsbi+1gL29fUYsU3GsMh0qkpPed3yHvHVbr10n7MbooIufdp0+iOnLpj4/JkWoMEUEG/hFrk9SBsT5X5XOJvDwCzM8cSp7V7Lok7zzt4bWBve/kfxxQqOK5VkCiDUPaTAWVibWKW6cyGJ8hoOCgRi97C/nbfHmlIgNwig3vcAczzPxxCcfAmzBmg4waSaCIxqO91XIYnSVZ1A5ddNxfnv5Y3cnzQVCsyq6qHK3a25UkG1idri2LEdFGttKILXtZQLX52tyx+OyxKdK+ZCIACx5mw2ucRJxfCDJncTTMYmijGt2A1IDZu6LASEeum4HmcAWe8DxxTtPE60CCMlJYGIuw3s8bEbWsLKeeLOYdolEzsRBVpMpsXWHxKR9E77j6pwRcKZ4uZxkyUzBY2tqlSwZhuCqtuPP08zi9KpSV7YEdma/DEEyU0YqHMkxUF2O3iPSw5W5YCO3bOu6o0p1PiqH3/hpYt9pKj5nDLJtuccw9ovEft9c8i7xr+bi9VB5j947/Zh9HT7SrufCyTN2iUcuymJoTNPU+z3a0IEZcyFfeNkIKqpsNXnfywU1ueZ2uXxzNK5ppE/SADUq30jU3PfzHnzxXyTIos0o4Uinjiq6fUhjkNhKjMWUqfMXI5HHhnsE+X08sFRUrJJOFXuY5C6oiEEs3QEgBQBvzPTHRlJSlZ834a+33K1hH32fZaZIphb/SZoaRfVSTLP9kSj7cdIYVfZnkumWBCP9EpzLJ/7iqIIHxSNAPTV64amOZq57plsFZEwo+0nh3U88Kj9ODVU/wDHjXTOg/iR6WA81Jw3MY3FmTmqgtGdM8bCWB/1ZV3X5HdT6E4qo1NkrktXRzHw7lK1k8cBlSIybK7rcX8tjtfp64ZuR5elPDqyanWsm1mJqucgAMFBJiRtitib2O1uuAXjPLQjrUxIUinLXT9jOp/OxHyKtuPT4YtVOYvXpl1DSroMYK6QSPzxO7kj6oJ+bY7FROok08dfD1KVjB6VtU2TZqWgKt3dtaKfD4lBkjHkL8vLbyx0Rk+Zx1UKTwtqjcXB/ofIjkRjnriDKMqoyadpqqaddpJYgmhG6+FveseYvf1vi3wdxPLklU9PP46diCwXoGAKyID5qRdf6jfPXo9tBOPK+o0XteR08VcMx1yxLISO6lWRbG3LmNvMdemPDjOqWjy6oZAFCxMFA822+3fG9RVaTIskbB0cXVlNwRjwzbKYqlO7nQOmoNpPIkbi/mPTHNjJppS4RY14ATwBLJT0UMMEXeOqqznX4LNu12OyuB9EA9MF+XcQU85tHJq3IBsdLEcwrEWa3ocTOaiOngsV/NkhCFFgqsdJOw2ABuTgD4OyxlknyiciSGApPFIP2eu4VvK5H44saU7yFysDQxMU8yzOKnUNNIsalgoLG12PIYtXxQOfV8fhYYWfG3EFZSUjOalEqrBxEI1A0MxBAuSWK9T68sXuK8hqZUgraGZzURJqEbnUkgZRyUmwb8cXKlw2+RdwS5lxFHHHUuoZzToWYWIF7EgXI35dML/M62eFaXOYpGnQx6amO+wViL6ByWx2t6C5wTdnmYrXQzysr+NwjpLuQwQB1Ow2uSLWGPjJ+ADSmSOGrkFLJe9OyK1r8wGbkCNuWHjtptqXP38SHdm3YVCrPSShWcKS43DKf1l6sBy6jG2oxUyvLIqaNYoUWNF5Ko/7ufXA12icdx5bHpWz1LjwR+X1m8gPLripRc5bYjcLJg9s/GXcRexQn87Kv5wg+5Gen7zcvgD6YXXZ3kjzNJJBNDHUoLUyyMLs/wBJlHmoIAJHNvTGDS5dV18krxxyVEl9UjLubtexN9hexsPT0wVVfCtXVqoNA9NNEoWMqvgdFvZW3ukg6PezXN7Gxx11CNKGxPPV/opu5O5nZ9ktqymjqmnaomZPaEcC41GxZJOTADflYW5+VHhnKInqn1sHpabVLK4WweKM7bdO8Nhb1xfq+Oqv2SSkqbu4IVXkX85Gu4kBJ31EWXztffBr2f8ACdmSmYC0ZSorDbnJzp4P5BeRh5lfPBOpKnT73vzBJN4GJwVlzxU+uYWnnczTejvyX4KtlH7uN/ExMcWTu7l5MTExMQAuu0Th5F72ZgfZpwBVAC5iddo6hR5rycdVt5YTtM02VV8bOoZ4XDbHwyIQRdT5MpNj/hjqZ1BBBAIIsQeRGFBx1wckSiJzppbn2aoP/wAq7H9FJ5wMeR+gfljfpa9u5Lhlc49QLybhqhd+9qMxh9nB1FdxM456WU+6x6kX9PPGlVxw5p+Ua+XVBDCsaQMBc3FwAVuAbi1x01Cx2wC5nl8lPK0UyFJFO4P3EHqD0IwWnO6dcupqGJDPM8veyL7qGVjZFY83tt4RYbC56HfOLxJO/wCFyytPoeHB3F9XlJQ6C1PMNfdMfCw5Fo23Abz+8YffC/FVNmCa6eQEgeKM7OvxX+vLCs7RVvNBBO6xUVKiq9hbvZLAuIkWxJttcbC+55jAbHw/KkH5RpJGWJZGVWciOUW8rHS/UeE9DtjPUpQrrc8NjpuODp9lvitRZfFDcRRolzc6VAufW2Enw52zVEQC1UQnX9dTpf7LaW/u4Y+T9peXVFrTiNv1ZRoP37H5HGGppatPlfIdSTCauoI5gFlRXUEMAwuLjkd+uLIGPKnqUkF43Vx5qwP4Y9cUDAXxRw9UVi1ERSEB1KRzM5uqEht0C8ww898EeQUckNPFFKys0aBdSggGwtffGjjMzLiKlpxeaoiT0Li/2c8PulJbURZLJdp6VELFVCl21NYc2sBc+thj1JtucLTPu2akiuKaN6hvP3E+0i5+QwreJ+Oq3MbpI5WO1zDECFt9a25A9dsaKeiqT5wvMVzSGfx32sxwXhotM0vIyc0T4frt6Db1wnEp5KjvaqeRtAb87O3iJci4VQSNTkchsAPIY9qegjhp4qmdGkWZ3WKJWKAiPSHZmAJAuwAUc9zfHhneZxuJFp0aGGUq7Qk6gsiKy+BtiVsx5gHf0GOlRpRpq0PVlTd+Qt4or5MoqzTUruKbu1Yx6iurWPExdbMG294cvhjPzLNKxIVqIsxnaF2KqrysJQwtqUqNjpBHjGxuOV7YION5I4qyjrpSGApYnWIHxSuAdvqpuLsfgL4FeGOHRKFnnVu4L6YoU9+of9nHfcKPpScgPuSDjsU5f9Jd72NThDLZpJErJAZqiVrUiSkkySLzmcnfuotjc8zYDph88OZMtJAsSks1y0kh5ySNu7n1JxncJcOmDVPPpNTIoUhB4Io192KPyVep+kd/LBJjm6it2jxwWxjYmJiYmMwxMTExMAEx8Twq6sjqGVhYqRcEHmCMfeJgAU/GnBKxxaWDyUi37uRBqmpB5W5ywfV5r0wrazL58umimBRhfXBOnije3IqfMc9J3GOqsB2ecEqe8ak7tO8N5aeRdUEx8yo9x/rr8wem6hq3HEuBJQuc/U0UtfUgSTjvJDYyzPbr5nbbou2CjtJqtdRBltKrGKlAjRBzeUgXa3Xbr6scfGe8EKJNCXpZjypalhpbz7if3ZB9VrMNr88Ya1lTQNLDLFoaRCjCVTq0kafA/MC36ptjoJxm1KPThfkqyuQli4eihyyuZ4leSMR6Kg7gs5OoREbaVFhfmSTy2wv0AJAY6Rfc2vYedhufhgpyrOadMqqaO7rNLIsl2UaDp0+EFdwSB1HM4yeFstapq4IgpIaVNVuiBgWJ9LYenujucveCHm1jUzPgKpp5JERo3kijErrExDiM/SAIBPrblitNBmEUC1BlmWBvdcVBs3oAHuT6WwW8XcY+y5jXmOnJmde4EskhsqWFysegfaW6Yy+I7fkLLSOQmkBPkbN/gcVRqTe3cubfa4zS6GT+Qa+d442Ls0q6ow84OtfMXc/9g+WPGr4PnihlnHcusL93KI3u0bXtZhbzxpx1nc1WUudjHFBe/QM5/wD5ODbMKFJajN6JkMCW9padSfEbXUSattNybAW5HBKtKLXh+7BtTF/xBw3HT0dLUxytMKgt4tIQIVt4dN2JJ331fR5b43OzaoFXFVZY+kd9DqhYAAiRLmxI3a+x38jirkVXFNks9NPLHEyTrJTlzzJF3AA8W2+9vp4xos1hpJKWWmPeSQameRgUV3J8Nt9RVV23tfDNSnFxfKeH9V/hHDubfDmZ0s1E2W5gxgaKRmhntfQ5J1qw9Df4g9LYw82Wlpo3ign9pkkI1TBNCIim+lAxJZmPNtgALC98W5csqswZqyfuqeJjczyDukN9/CObn4Xv54OuDOCG2amQx7b1tSnjP/t4D+j/AH3N/TCSqQp5v6dLkpNgnkfCTmRDVo8szqDFRhjrdRsGmY/oYR67nkPIuvhjhjuD387LJUldIKrZIo+kcK/RXzPNuvljRyHIYaRSsSnUxu8jnU8jebsd2ONPHNr6iVRlsY2JiYmJjMMTExMTABMTExMAExMTEwATExMTABXr6GOdDHMiyI3NXAIPyOBLMOA7JopprRf7NUp30P8ALqIePy8LW9MGuJhozlHgiwjc67OwLl6OaA/tKNxPH8TFJpkX4KTgSqeEEvpStpi36k+qB/mso2+3HT+PKopkkFnRXHkwBH341w1tSIrgjmWTgfMG3WLvrC2qOVJNulvHe2LOW5XnNMrRxU9SqMbshiDqT52YEX9Rh61PA2XSG7UUF/MIB+FseI7PsvHKDT+67D8Gxb/77qzX0/ZHZiKThbNnl7/2ao73Vq7xwAb+d3Nv8MeuYcP18g/zyqjQX3FTVg/3QzYeA7Pct5mkjb967ficadBw3SQ/oqaFPVY1v9tr4h67wX0/YdmIPK+CIpDtNNU/Vo6ckH/fTFYx9+DzIez6RbGOnp6T+0lPtM1vQHTGh+23rhqYmKJ6upMZQSMDK+EYIpBM+uon/bTnWw/dHuoPRQMb+JiYzNt8jExMTExAExMTEwATExMT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termoaparatura.com.pl/images_mce/nizp_pzh_logo_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1872208" cy="1872209"/>
          </a:xfrm>
          <a:prstGeom prst="rect">
            <a:avLst/>
          </a:prstGeom>
          <a:noFill/>
        </p:spPr>
      </p:pic>
      <p:pic>
        <p:nvPicPr>
          <p:cNvPr id="1034" name="Picture 10" descr="\\WARFLP1\Library\HEALTHCARE_WEW\ACCOUNTS\BAXTER_KZM_2013\02_lipiec_grudzień\PROGRAM\WWW\logotypy\logoLasy_Państwow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124744"/>
            <a:ext cx="1872208" cy="1872208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2759" y="3356992"/>
            <a:ext cx="232570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\\WARFLP1\Library\HEALTHCARE_WEW\ACCOUNTS\BAXTER_KZM_2013\02_lipiec_grudzień\PROGRAM\WWW\logotypy\ifms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5085184"/>
            <a:ext cx="3828751" cy="936104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852936"/>
            <a:ext cx="2232248" cy="257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\\WARFLP1\Library\HEALTHCARE_WEW\ACCOUNTS\BAXTER_KZM_2013\02_lipiec_grudzień\PROGRAM\WWW\logotypy\Polskie_Towarzystwo_Oświaty_Zdrowotnej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3140968"/>
            <a:ext cx="2664296" cy="1490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 PROGRAMU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752"/>
            <a:ext cx="5400600" cy="4713387"/>
          </a:xfrm>
        </p:spPr>
        <p:txBody>
          <a:bodyPr>
            <a:normAutofit/>
          </a:bodyPr>
          <a:lstStyle/>
          <a:p>
            <a:r>
              <a:rPr lang="pl-PL" dirty="0" smtClean="0"/>
              <a:t>Cele główne: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pl-PL" b="1" dirty="0" smtClean="0">
                <a:solidFill>
                  <a:srgbClr val="3C887B"/>
                </a:solidFill>
              </a:rPr>
              <a:t>Podniesienie poziomu wiedzy o chorobach </a:t>
            </a:r>
            <a:r>
              <a:rPr lang="pl-PL" b="1" dirty="0" err="1" smtClean="0">
                <a:solidFill>
                  <a:srgbClr val="3C887B"/>
                </a:solidFill>
              </a:rPr>
              <a:t>odkleszczowych</a:t>
            </a:r>
            <a:r>
              <a:rPr lang="pl-PL" dirty="0" smtClean="0">
                <a:solidFill>
                  <a:srgbClr val="3C887B"/>
                </a:solidFill>
              </a:rPr>
              <a:t>, </a:t>
            </a:r>
            <a:endParaRPr lang="en-US" dirty="0" smtClean="0">
              <a:solidFill>
                <a:srgbClr val="3C887B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l-PL" b="1" dirty="0" smtClean="0">
                <a:solidFill>
                  <a:srgbClr val="3C887B"/>
                </a:solidFill>
              </a:rPr>
              <a:t>Poznanie sposobów zapobiegania chorobom </a:t>
            </a:r>
            <a:r>
              <a:rPr lang="pl-PL" b="1" dirty="0" err="1" smtClean="0">
                <a:solidFill>
                  <a:srgbClr val="3C887B"/>
                </a:solidFill>
              </a:rPr>
              <a:t>odkleszczowym</a:t>
            </a:r>
            <a:r>
              <a:rPr lang="pl-PL" dirty="0" smtClean="0">
                <a:solidFill>
                  <a:srgbClr val="3C887B"/>
                </a:solidFill>
              </a:rPr>
              <a:t>,</a:t>
            </a:r>
            <a:endParaRPr lang="en-US" dirty="0" smtClean="0">
              <a:solidFill>
                <a:srgbClr val="3C887B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l-PL" b="1" dirty="0" smtClean="0">
                <a:solidFill>
                  <a:srgbClr val="3C887B"/>
                </a:solidFill>
              </a:rPr>
              <a:t>Uświadomienie wagi problemu ugryzień przez kleszcze</a:t>
            </a:r>
            <a:r>
              <a:rPr lang="pl-PL" dirty="0" smtClean="0">
                <a:solidFill>
                  <a:srgbClr val="3C887B"/>
                </a:solidFill>
              </a:rPr>
              <a:t>.</a:t>
            </a:r>
            <a:endParaRPr lang="en-US" dirty="0" smtClean="0">
              <a:solidFill>
                <a:srgbClr val="3C887B"/>
              </a:solidFill>
            </a:endParaRPr>
          </a:p>
          <a:p>
            <a:pPr lvl="0">
              <a:buNone/>
            </a:pPr>
            <a:endParaRPr lang="en-US" dirty="0" smtClean="0"/>
          </a:p>
          <a:p>
            <a:r>
              <a:rPr lang="pl-PL" dirty="0" smtClean="0"/>
              <a:t>Cele szczegółowe:</a:t>
            </a:r>
            <a:endParaRPr lang="en-US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pl-PL" b="1" dirty="0" smtClean="0"/>
              <a:t>Uczeń/ dziecko w wieku przedszkolnym:</a:t>
            </a:r>
            <a:endParaRPr lang="en-US" b="1" dirty="0" smtClean="0"/>
          </a:p>
          <a:p>
            <a:pPr lvl="1" algn="just">
              <a:buFont typeface="Arial" pitchFamily="34" charset="0"/>
              <a:buChar char="•"/>
            </a:pPr>
            <a:r>
              <a:rPr lang="pl-PL" b="1" dirty="0">
                <a:solidFill>
                  <a:srgbClr val="292929"/>
                </a:solidFill>
              </a:rPr>
              <a:t>Z</a:t>
            </a:r>
            <a:r>
              <a:rPr lang="pl-PL" b="1" dirty="0" smtClean="0">
                <a:solidFill>
                  <a:srgbClr val="292929"/>
                </a:solidFill>
              </a:rPr>
              <a:t>dobywa wiedzę na temat miejsc występowania kleszczy</a:t>
            </a:r>
            <a:r>
              <a:rPr lang="pl-PL" dirty="0" smtClean="0">
                <a:solidFill>
                  <a:srgbClr val="292929"/>
                </a:solidFill>
              </a:rPr>
              <a:t>        i zagrożeń związanych z ugryzieniem przez te pajęczaki,  </a:t>
            </a:r>
            <a:endParaRPr lang="en-US" dirty="0" smtClean="0">
              <a:solidFill>
                <a:srgbClr val="292929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pl-PL" b="1" dirty="0">
                <a:solidFill>
                  <a:srgbClr val="292929"/>
                </a:solidFill>
              </a:rPr>
              <a:t>P</a:t>
            </a:r>
            <a:r>
              <a:rPr lang="pl-PL" b="1" dirty="0" smtClean="0">
                <a:solidFill>
                  <a:srgbClr val="292929"/>
                </a:solidFill>
              </a:rPr>
              <a:t>oznaje sposoby przenoszenia się kleszczy na zwierzęta          i ludzi</a:t>
            </a:r>
            <a:r>
              <a:rPr lang="pl-PL" dirty="0" smtClean="0">
                <a:solidFill>
                  <a:srgbClr val="292929"/>
                </a:solidFill>
              </a:rPr>
              <a:t>,</a:t>
            </a:r>
            <a:endParaRPr lang="en-US" dirty="0" smtClean="0">
              <a:solidFill>
                <a:srgbClr val="292929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l-PL" b="1" dirty="0">
                <a:solidFill>
                  <a:srgbClr val="292929"/>
                </a:solidFill>
              </a:rPr>
              <a:t>P</a:t>
            </a:r>
            <a:r>
              <a:rPr lang="pl-PL" b="1" dirty="0" smtClean="0">
                <a:solidFill>
                  <a:srgbClr val="292929"/>
                </a:solidFill>
              </a:rPr>
              <a:t>oznaje sposoby zapobiegania atakom kleszczy </a:t>
            </a:r>
            <a:br>
              <a:rPr lang="pl-PL" b="1" dirty="0" smtClean="0">
                <a:solidFill>
                  <a:srgbClr val="292929"/>
                </a:solidFill>
              </a:rPr>
            </a:br>
            <a:r>
              <a:rPr lang="pl-PL" b="1" dirty="0" smtClean="0">
                <a:solidFill>
                  <a:srgbClr val="292929"/>
                </a:solidFill>
              </a:rPr>
              <a:t>i ochrony przed przenoszonymi przez nie chorobami</a:t>
            </a:r>
            <a:r>
              <a:rPr lang="pl-PL" dirty="0" smtClean="0">
                <a:solidFill>
                  <a:srgbClr val="292929"/>
                </a:solidFill>
              </a:rPr>
              <a:t>,</a:t>
            </a:r>
            <a:endParaRPr lang="en-US" dirty="0" smtClean="0">
              <a:solidFill>
                <a:srgbClr val="292929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l-PL" b="1" dirty="0">
                <a:solidFill>
                  <a:srgbClr val="292929"/>
                </a:solidFill>
              </a:rPr>
              <a:t>U</a:t>
            </a:r>
            <a:r>
              <a:rPr lang="pl-PL" b="1" dirty="0" smtClean="0">
                <a:solidFill>
                  <a:srgbClr val="292929"/>
                </a:solidFill>
              </a:rPr>
              <a:t>świadamia sobie potrzebę stosowania profilaktyki</a:t>
            </a:r>
            <a:r>
              <a:rPr lang="pl-PL" dirty="0" smtClean="0">
                <a:solidFill>
                  <a:srgbClr val="292929"/>
                </a:solidFill>
              </a:rPr>
              <a:t>.</a:t>
            </a:r>
            <a:endParaRPr lang="en-US" dirty="0" smtClean="0">
              <a:solidFill>
                <a:srgbClr val="292929"/>
              </a:solidFill>
            </a:endParaRPr>
          </a:p>
          <a:p>
            <a:endParaRPr lang="en-US" dirty="0"/>
          </a:p>
        </p:txBody>
      </p:sp>
      <p:pic>
        <p:nvPicPr>
          <p:cNvPr id="10242" name="Picture 2" descr="http://abecadlo.olsztyn.pl/image/Baj%20dz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6601" y="1268760"/>
            <a:ext cx="2801863" cy="1938731"/>
          </a:xfrm>
          <a:prstGeom prst="rect">
            <a:avLst/>
          </a:prstGeom>
          <a:noFill/>
        </p:spPr>
      </p:pic>
      <p:pic>
        <p:nvPicPr>
          <p:cNvPr id="10244" name="Picture 4" descr="http://4.bp.blogspot.com/-E8dtGuBE2P4/UVAmouy46TI/AAAAAAAAAqg/BEqnYJQ7Xxo/s1600/przedszkolaki_ukra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01008"/>
            <a:ext cx="2777480" cy="2263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GRUPY DOCELOWE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214694725"/>
              </p:ext>
            </p:extLst>
          </p:nvPr>
        </p:nvGraphicFramePr>
        <p:xfrm>
          <a:off x="683568" y="1397000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TREŚCI PROGRAMOWE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 smtClean="0"/>
              <a:t>Informacja na temat życia kleszczy </a:t>
            </a:r>
            <a:r>
              <a:rPr lang="pl-PL" dirty="0" smtClean="0"/>
              <a:t>(wygląd, rozmiar, występowanie),</a:t>
            </a:r>
            <a:endParaRPr lang="en-US" dirty="0" smtClean="0"/>
          </a:p>
          <a:p>
            <a:pPr lvl="0"/>
            <a:r>
              <a:rPr lang="pl-PL" b="1" dirty="0" smtClean="0"/>
              <a:t>Miejsca na ciele człowieka najbardziej narażone na ugryzienia kleszczy</a:t>
            </a:r>
            <a:r>
              <a:rPr lang="pl-PL" dirty="0" smtClean="0"/>
              <a:t>,</a:t>
            </a:r>
            <a:endParaRPr lang="en-US" dirty="0" smtClean="0"/>
          </a:p>
          <a:p>
            <a:pPr lvl="0"/>
            <a:r>
              <a:rPr lang="pl-PL" b="1" dirty="0" smtClean="0"/>
              <a:t>Sposoby przenoszenia się kleszczy na zwierzęta </a:t>
            </a:r>
            <a:br>
              <a:rPr lang="pl-PL" b="1" dirty="0" smtClean="0"/>
            </a:br>
            <a:r>
              <a:rPr lang="pl-PL" b="1" dirty="0" smtClean="0"/>
              <a:t>i ludzi</a:t>
            </a:r>
            <a:r>
              <a:rPr lang="pl-PL" dirty="0" smtClean="0"/>
              <a:t>,</a:t>
            </a:r>
            <a:endParaRPr lang="en-US" dirty="0" smtClean="0"/>
          </a:p>
          <a:p>
            <a:pPr lvl="0"/>
            <a:r>
              <a:rPr lang="pl-PL" b="1" dirty="0" smtClean="0"/>
              <a:t>Metody zabezpieczania się przed wczepieniem kleszcza w ciało człowieka</a:t>
            </a:r>
            <a:r>
              <a:rPr lang="pl-PL" dirty="0" smtClean="0"/>
              <a:t>,</a:t>
            </a:r>
            <a:endParaRPr lang="en-US" dirty="0" smtClean="0"/>
          </a:p>
          <a:p>
            <a:pPr lvl="0"/>
            <a:r>
              <a:rPr lang="pl-PL" b="1" dirty="0" smtClean="0"/>
              <a:t>Prawidłowe postępowanie w przypadku ugryzienia przez kleszcza</a:t>
            </a:r>
            <a:r>
              <a:rPr lang="pl-PL" dirty="0" smtClean="0"/>
              <a:t>,</a:t>
            </a:r>
            <a:endParaRPr lang="en-US" dirty="0" smtClean="0"/>
          </a:p>
          <a:p>
            <a:pPr lvl="0"/>
            <a:r>
              <a:rPr lang="pl-PL" b="1" dirty="0" smtClean="0"/>
              <a:t>Ryzyko zakażenia chorobami </a:t>
            </a:r>
            <a:r>
              <a:rPr lang="pl-PL" b="1" dirty="0" err="1" smtClean="0"/>
              <a:t>odkleszczowymi</a:t>
            </a:r>
            <a:r>
              <a:rPr lang="pl-PL" dirty="0" smtClean="0"/>
              <a:t>,</a:t>
            </a:r>
            <a:endParaRPr lang="en-US" dirty="0" smtClean="0"/>
          </a:p>
          <a:p>
            <a:pPr lvl="0"/>
            <a:r>
              <a:rPr lang="pl-PL" b="1" dirty="0" smtClean="0"/>
              <a:t>Choroby przenoszone przez kleszcze</a:t>
            </a:r>
            <a:r>
              <a:rPr lang="pl-PL" dirty="0" smtClean="0"/>
              <a:t>,</a:t>
            </a:r>
            <a:endParaRPr lang="en-US" dirty="0" smtClean="0"/>
          </a:p>
          <a:p>
            <a:pPr lvl="0"/>
            <a:r>
              <a:rPr lang="pl-PL" b="1" dirty="0" smtClean="0"/>
              <a:t>Profilaktyka chorób </a:t>
            </a:r>
            <a:r>
              <a:rPr lang="pl-PL" b="1" dirty="0" err="1" smtClean="0"/>
              <a:t>odkleszczowych</a:t>
            </a:r>
            <a:r>
              <a:rPr lang="pl-PL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4000516" cy="266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5292080" y="4232121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Ilustracja obrazująca stadia rozwojowe kleszczy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HARMONOGRAM PROGRAMU</a:t>
            </a:r>
            <a:endParaRPr lang="en-US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947198"/>
              </p:ext>
            </p:extLst>
          </p:nvPr>
        </p:nvGraphicFramePr>
        <p:xfrm>
          <a:off x="323528" y="1052736"/>
          <a:ext cx="8568952" cy="5464056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800200"/>
                <a:gridCol w="6768752"/>
              </a:tblGrid>
              <a:tr h="418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333333"/>
                          </a:solidFill>
                        </a:rPr>
                        <a:t>16.09.2013</a:t>
                      </a:r>
                      <a:endParaRPr lang="en-US" sz="1400" b="1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333333"/>
                          </a:solidFill>
                        </a:rPr>
                        <a:t>Inauguracja programu, zapoznanie się z programem przez pracowników Powiatowych Stacji Sanitarno-Epidemiologicznych</a:t>
                      </a:r>
                      <a:endParaRPr lang="en-US" sz="1200" b="1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18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333333"/>
                          </a:solidFill>
                        </a:rPr>
                        <a:t>16.09 – 30.09.2013</a:t>
                      </a:r>
                      <a:endParaRPr lang="en-US" sz="1400" b="1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rgbClr val="333333"/>
                          </a:solidFill>
                        </a:rPr>
                        <a:t>Czas na zapoznanie się z nową ofertą programową przez  pracowników Powiatowych Stacji Sanitarno-Epidemiologicznych i wybór placówek, które zadeklarują udział  w programie</a:t>
                      </a:r>
                      <a:endParaRPr lang="en-US" sz="1200" b="1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18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333333"/>
                          </a:solidFill>
                        </a:rPr>
                        <a:t>30.09 – 03.10.2013</a:t>
                      </a:r>
                      <a:endParaRPr lang="en-US" sz="1400" b="1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rgbClr val="333333"/>
                          </a:solidFill>
                        </a:rPr>
                        <a:t>Przesłanie przez  pracowników Powiatowych Stacji Sanitarno-Epidemiologicznych zapotrzebowania do </a:t>
                      </a:r>
                      <a:r>
                        <a:rPr lang="pl-PL" sz="1200" dirty="0" err="1" smtClean="0">
                          <a:solidFill>
                            <a:srgbClr val="333333"/>
                          </a:solidFill>
                        </a:rPr>
                        <a:t>OOZiPZ</a:t>
                      </a:r>
                      <a:r>
                        <a:rPr lang="pl-PL" sz="1200" dirty="0" smtClean="0">
                          <a:solidFill>
                            <a:srgbClr val="333333"/>
                          </a:solidFill>
                        </a:rPr>
                        <a:t> WSSE</a:t>
                      </a:r>
                      <a:endParaRPr lang="en-US" sz="1200" b="1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502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03.10</a:t>
                      </a:r>
                      <a:endParaRPr lang="en-US" sz="1400" b="1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rgbClr val="333333"/>
                          </a:solidFill>
                          <a:latin typeface="+mn-lt"/>
                          <a:ea typeface="Calibri"/>
                          <a:cs typeface="Times New Roman"/>
                        </a:rPr>
                        <a:t>Przesłanie zapotrzebowania do </a:t>
                      </a:r>
                      <a:r>
                        <a:rPr lang="pl-PL" sz="1200" b="0" dirty="0" err="1" smtClean="0">
                          <a:solidFill>
                            <a:srgbClr val="333333"/>
                          </a:solidFill>
                          <a:latin typeface="+mn-lt"/>
                          <a:ea typeface="Calibri"/>
                          <a:cs typeface="Times New Roman"/>
                        </a:rPr>
                        <a:t>OOZiPZ</a:t>
                      </a:r>
                      <a:r>
                        <a:rPr lang="pl-PL" sz="1200" b="0" dirty="0" smtClean="0">
                          <a:solidFill>
                            <a:srgbClr val="333333"/>
                          </a:solidFill>
                          <a:latin typeface="+mn-lt"/>
                          <a:ea typeface="Calibri"/>
                          <a:cs typeface="Times New Roman"/>
                        </a:rPr>
                        <a:t> WSSE</a:t>
                      </a:r>
                      <a:endParaRPr lang="en-US" sz="1200" b="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1870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333333"/>
                          </a:solidFill>
                        </a:rPr>
                        <a:t>Październik 2013</a:t>
                      </a:r>
                      <a:endParaRPr lang="en-US" sz="1400" b="1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rgbClr val="333333"/>
                          </a:solidFill>
                        </a:rPr>
                        <a:t>Szkolenia realizatorów szkolnych prowadzone przez pracowników Powiatowych Stacji Sanitarno-Epidemiologicznych</a:t>
                      </a:r>
                      <a:endParaRPr lang="en-US" sz="1200" b="1" dirty="0" smtClean="0">
                        <a:solidFill>
                          <a:srgbClr val="33333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1980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333333"/>
                          </a:solidFill>
                        </a:rPr>
                        <a:t>Dystrybucja materiałów do powiatów przez kurierów</a:t>
                      </a:r>
                      <a:endParaRPr lang="en-US" sz="1200" b="1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03037">
                <a:tc row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333333"/>
                          </a:solidFill>
                        </a:rPr>
                        <a:t>L</a:t>
                      </a:r>
                      <a:r>
                        <a:rPr lang="pl-PL" sz="1400" b="1" dirty="0" smtClean="0">
                          <a:solidFill>
                            <a:srgbClr val="333333"/>
                          </a:solidFill>
                        </a:rPr>
                        <a:t>istopad 2013 – </a:t>
                      </a:r>
                      <a:r>
                        <a:rPr lang="pl-PL" sz="1400" b="1" dirty="0">
                          <a:solidFill>
                            <a:srgbClr val="333333"/>
                          </a:solidFill>
                        </a:rPr>
                        <a:t>C</a:t>
                      </a:r>
                      <a:r>
                        <a:rPr lang="pl-PL" sz="1400" b="1" dirty="0" smtClean="0">
                          <a:solidFill>
                            <a:srgbClr val="333333"/>
                          </a:solidFill>
                        </a:rPr>
                        <a:t>zerwiec  2014</a:t>
                      </a:r>
                      <a:endParaRPr lang="en-US" sz="1400" b="1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333333"/>
                          </a:solidFill>
                        </a:rPr>
                        <a:t>Realizacja programu:</a:t>
                      </a:r>
                      <a:endParaRPr lang="en-US" sz="1200" b="1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4891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200">
                          <a:solidFill>
                            <a:srgbClr val="333333"/>
                          </a:solidFill>
                        </a:rPr>
                        <a:t>przekazanie przez szkolnych koordynatorów programu na posiedzeniach Rady Pedagogicznej informacji ze szkolenia dot. programu oraz materiałów do jego realizacji </a:t>
                      </a:r>
                      <a:endParaRPr lang="en-US" sz="1200" b="1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95369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200">
                          <a:solidFill>
                            <a:srgbClr val="333333"/>
                          </a:solidFill>
                        </a:rPr>
                        <a:t>opracowanie planu lub harmonogramu działań do realizacji programu w szkołach</a:t>
                      </a:r>
                      <a:endParaRPr lang="en-US" sz="1200" b="1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95369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200">
                          <a:solidFill>
                            <a:srgbClr val="333333"/>
                          </a:solidFill>
                        </a:rPr>
                        <a:t>prezentacja materiałów edukacyjnych na terenie szkół i przedszkoli (plakaty, ulotki)</a:t>
                      </a:r>
                      <a:endParaRPr lang="en-US" sz="1200" b="1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66458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200" dirty="0">
                          <a:solidFill>
                            <a:srgbClr val="333333"/>
                          </a:solidFill>
                        </a:rPr>
                        <a:t>przekazanie rodzicom listów dotyczących realizacji programu poprzez uczniów na zebraniach </a:t>
                      </a:r>
                      <a:r>
                        <a:rPr lang="pl-PL" sz="1200" dirty="0" smtClean="0">
                          <a:solidFill>
                            <a:srgbClr val="333333"/>
                          </a:solidFill>
                        </a:rPr>
                        <a:t/>
                      </a:r>
                      <a:br>
                        <a:rPr lang="pl-PL" sz="1200" dirty="0" smtClean="0">
                          <a:solidFill>
                            <a:srgbClr val="333333"/>
                          </a:solidFill>
                        </a:rPr>
                      </a:br>
                      <a:r>
                        <a:rPr lang="pl-PL" sz="1200" dirty="0" smtClean="0">
                          <a:solidFill>
                            <a:srgbClr val="333333"/>
                          </a:solidFill>
                        </a:rPr>
                        <a:t>i </a:t>
                      </a:r>
                      <a:r>
                        <a:rPr lang="pl-PL" sz="1200" dirty="0">
                          <a:solidFill>
                            <a:srgbClr val="333333"/>
                          </a:solidFill>
                        </a:rPr>
                        <a:t>wywiadówkach szkolnych, na tablicach ogłoszeń i na stronach internetowych szkół (listy mają charakter dobrowolny</a:t>
                      </a:r>
                      <a:r>
                        <a:rPr lang="pl-PL" sz="1200" dirty="0" smtClean="0">
                          <a:solidFill>
                            <a:srgbClr val="333333"/>
                          </a:solidFill>
                        </a:rPr>
                        <a:t>),</a:t>
                      </a:r>
                      <a:endParaRPr lang="en-US" sz="1200" b="1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18706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200" dirty="0">
                          <a:solidFill>
                            <a:srgbClr val="333333"/>
                          </a:solidFill>
                        </a:rPr>
                        <a:t>poinformowanie rodziców (np. podczas zebrań z rodzicami) </a:t>
                      </a:r>
                      <a:r>
                        <a:rPr lang="pl-PL" sz="1200" dirty="0" smtClean="0">
                          <a:solidFill>
                            <a:srgbClr val="333333"/>
                          </a:solidFill>
                        </a:rPr>
                        <a:t>o </a:t>
                      </a:r>
                      <a:r>
                        <a:rPr lang="pl-PL" sz="1200" dirty="0">
                          <a:solidFill>
                            <a:srgbClr val="333333"/>
                          </a:solidFill>
                        </a:rPr>
                        <a:t>programie oraz zapoznanie ich </a:t>
                      </a:r>
                      <a:r>
                        <a:rPr lang="pl-PL" sz="1200" dirty="0" smtClean="0">
                          <a:solidFill>
                            <a:srgbClr val="333333"/>
                          </a:solidFill>
                        </a:rPr>
                        <a:t/>
                      </a:r>
                      <a:br>
                        <a:rPr lang="pl-PL" sz="1200" dirty="0" smtClean="0">
                          <a:solidFill>
                            <a:srgbClr val="333333"/>
                          </a:solidFill>
                        </a:rPr>
                      </a:br>
                      <a:r>
                        <a:rPr lang="pl-PL" sz="1200" dirty="0" smtClean="0">
                          <a:solidFill>
                            <a:srgbClr val="333333"/>
                          </a:solidFill>
                        </a:rPr>
                        <a:t>z </a:t>
                      </a:r>
                      <a:r>
                        <a:rPr lang="pl-PL" sz="1200" dirty="0">
                          <a:solidFill>
                            <a:srgbClr val="333333"/>
                          </a:solidFill>
                        </a:rPr>
                        <a:t>materiałami edukacyjnymi </a:t>
                      </a:r>
                      <a:endParaRPr lang="en-US" sz="1200" b="1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60393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200" dirty="0">
                          <a:solidFill>
                            <a:srgbClr val="333333"/>
                          </a:solidFill>
                        </a:rPr>
                        <a:t>realizacja zajęć popularyzujących program przeprowadzanych </a:t>
                      </a:r>
                      <a:br>
                        <a:rPr lang="pl-PL" sz="1200" dirty="0">
                          <a:solidFill>
                            <a:srgbClr val="333333"/>
                          </a:solidFill>
                        </a:rPr>
                      </a:br>
                      <a:r>
                        <a:rPr lang="pl-PL" sz="1200" dirty="0">
                          <a:solidFill>
                            <a:srgbClr val="333333"/>
                          </a:solidFill>
                        </a:rPr>
                        <a:t>w ramach zajęć z zakresu edukacji zdrowotnej (np. godzina wychowawcza, przyroda) zgodnie </a:t>
                      </a:r>
                      <a:r>
                        <a:rPr lang="pl-PL" sz="1200" dirty="0" smtClean="0">
                          <a:solidFill>
                            <a:srgbClr val="333333"/>
                          </a:solidFill>
                        </a:rPr>
                        <a:t/>
                      </a:r>
                      <a:br>
                        <a:rPr lang="pl-PL" sz="1200" dirty="0" smtClean="0">
                          <a:solidFill>
                            <a:srgbClr val="333333"/>
                          </a:solidFill>
                        </a:rPr>
                      </a:br>
                      <a:r>
                        <a:rPr lang="pl-PL" sz="1200" dirty="0" smtClean="0">
                          <a:solidFill>
                            <a:srgbClr val="333333"/>
                          </a:solidFill>
                        </a:rPr>
                        <a:t>z </a:t>
                      </a:r>
                      <a:r>
                        <a:rPr lang="pl-PL" sz="1200" dirty="0">
                          <a:solidFill>
                            <a:srgbClr val="333333"/>
                          </a:solidFill>
                        </a:rPr>
                        <a:t>aktualnie obowiązującą </a:t>
                      </a:r>
                      <a:r>
                        <a:rPr lang="pl-PL" sz="1200" dirty="0" smtClean="0">
                          <a:solidFill>
                            <a:srgbClr val="333333"/>
                          </a:solidFill>
                        </a:rPr>
                        <a:t>podstawą </a:t>
                      </a:r>
                      <a:r>
                        <a:rPr lang="pl-PL" sz="1200" dirty="0">
                          <a:solidFill>
                            <a:srgbClr val="333333"/>
                          </a:solidFill>
                        </a:rPr>
                        <a:t>programową</a:t>
                      </a:r>
                      <a:endParaRPr lang="en-US" sz="1200" b="1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45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333333"/>
                          </a:solidFill>
                        </a:rPr>
                        <a:t>Czerwiec 2014</a:t>
                      </a:r>
                      <a:endParaRPr lang="en-US" sz="1400" b="1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333333"/>
                          </a:solidFill>
                        </a:rPr>
                        <a:t>Podsumowanie i ewaluacja </a:t>
                      </a:r>
                      <a:r>
                        <a:rPr lang="pl-PL" sz="1200" dirty="0" smtClean="0">
                          <a:solidFill>
                            <a:srgbClr val="333333"/>
                          </a:solidFill>
                        </a:rPr>
                        <a:t>programu – termin zostanie podany w wytycznych WSSE</a:t>
                      </a:r>
                      <a:endParaRPr lang="en-US" sz="1200" b="1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C887B">
                            <a:tint val="66000"/>
                            <a:satMod val="160000"/>
                          </a:srgbClr>
                        </a:gs>
                        <a:gs pos="50000">
                          <a:srgbClr val="3C887B">
                            <a:tint val="44500"/>
                            <a:satMod val="160000"/>
                          </a:srgbClr>
                        </a:gs>
                        <a:gs pos="100000">
                          <a:srgbClr val="3C887B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2">
      <a:dk1>
        <a:srgbClr val="1F497D"/>
      </a:dk1>
      <a:lt1>
        <a:srgbClr val="1F497D"/>
      </a:lt1>
      <a:dk2>
        <a:srgbClr val="1F497D"/>
      </a:dk2>
      <a:lt2>
        <a:srgbClr val="1F497D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525</Words>
  <Application>Microsoft Office PowerPoint</Application>
  <PresentationFormat>Pokaz na ekranie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„CHROŃ SIĘ PRZED KLESZCZAMI WSZYSTKIMI SPOSOBAMI!”  Program profilaktyki chorób odkleszczowych –  informacje o programie</vt:lpstr>
      <vt:lpstr>AGENDA</vt:lpstr>
      <vt:lpstr>INFORMACJE O PROGRAMIE  „CHROŃ SIĘ PRZED KLESZCZAMI WSZYSTKIMI SPOSOBAMI!” </vt:lpstr>
      <vt:lpstr>INFORMACJE OGÓLNE O PROGRAMIE</vt:lpstr>
      <vt:lpstr>PATRONI HONOROWI</vt:lpstr>
      <vt:lpstr>CELE PROGRAMU</vt:lpstr>
      <vt:lpstr>GRUPY DOCELOWE</vt:lpstr>
      <vt:lpstr>TREŚCI PROGRAMOWE</vt:lpstr>
      <vt:lpstr>HARMONOGRAM PROGRAMU</vt:lpstr>
      <vt:lpstr>MATERIAŁY DO REALIZACJI PROGRAMU – poradnik</vt:lpstr>
      <vt:lpstr>MATERIAŁY DO REALIZACJI PROGRAMU – ulotka, plakat i list do rodziców</vt:lpstr>
      <vt:lpstr>MATERIAŁY DO REALIZACJI PROGRAMU – film, gadżety, kolorowanki</vt:lpstr>
      <vt:lpstr>Więcej informacji o programie można znaleźć na stronie www.kleszczeinfo.pl</vt:lpstr>
      <vt:lpstr>Biuro organizacyjne programu:  FleishmanHillard ul. Duchnicka 3 01-796 Warszawa  tel. 22 663 00 81 </vt:lpstr>
      <vt:lpstr>ŻYCZYMY POWODZENIA W REALIZACJI PROGRAMU!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Zalewska, Monika</dc:creator>
  <cp:lastModifiedBy>Fleishman-Hillard</cp:lastModifiedBy>
  <cp:revision>202</cp:revision>
  <dcterms:created xsi:type="dcterms:W3CDTF">2012-09-21T11:04:59Z</dcterms:created>
  <dcterms:modified xsi:type="dcterms:W3CDTF">2013-09-18T06:29:58Z</dcterms:modified>
</cp:coreProperties>
</file>